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62" r:id="rId5"/>
    <p:sldId id="259" r:id="rId6"/>
    <p:sldId id="261"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ry Meador" initials="SM" lastIdx="1" clrIdx="0">
    <p:extLst>
      <p:ext uri="{19B8F6BF-5375-455C-9EA6-DF929625EA0E}">
        <p15:presenceInfo xmlns:p15="http://schemas.microsoft.com/office/powerpoint/2012/main" userId="1293661a02910d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A107DB-7BB0-4ACB-8BA9-57EB34D36C66}" v="1" dt="2022-03-01T01:38:59.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30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5AE84-DC41-4217-9CA3-DB99F9F75E19}" type="datetimeFigureOut">
              <a:rPr lang="en-US" smtClean="0"/>
              <a:t>3/1/2022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579740-CE1F-43CD-ACC4-C6D2F5FB6573}" type="slidenum">
              <a:rPr lang="en-US" smtClean="0"/>
              <a:t>‹#›</a:t>
            </a:fld>
            <a:endParaRPr lang="en-US"/>
          </a:p>
        </p:txBody>
      </p:sp>
    </p:spTree>
    <p:extLst>
      <p:ext uri="{BB962C8B-B14F-4D97-AF65-F5344CB8AC3E}">
        <p14:creationId xmlns:p14="http://schemas.microsoft.com/office/powerpoint/2010/main" val="297856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DD9678-8259-459E-AF87-991DCCCC5AAA}"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DD9678-8259-459E-AF87-991DCCCC5AAA}"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DD9678-8259-459E-AF87-991DCCCC5AAA}"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DD9678-8259-459E-AF87-991DCCCC5AAA}"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D9678-8259-459E-AF87-991DCCCC5AAA}"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DD9678-8259-459E-AF87-991DCCCC5AAA}"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DD9678-8259-459E-AF87-991DCCCC5AAA}" type="datetimeFigureOut">
              <a:rPr lang="en-US" smtClean="0"/>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DD9678-8259-459E-AF87-991DCCCC5AAA}" type="datetimeFigureOut">
              <a:rPr lang="en-US" smtClean="0"/>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D9678-8259-459E-AF87-991DCCCC5AAA}" type="datetimeFigureOut">
              <a:rPr lang="en-US" smtClean="0"/>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DD9678-8259-459E-AF87-991DCCCC5AAA}"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DD9678-8259-459E-AF87-991DCCCC5AAA}"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96354-E2E3-4709-ADF1-70B5F0C75B8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D9678-8259-459E-AF87-991DCCCC5AAA}" type="datetimeFigureOut">
              <a:rPr lang="en-US" smtClean="0"/>
              <a:t>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96354-E2E3-4709-ADF1-70B5F0C75B8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a:off x="3733800" y="457200"/>
            <a:ext cx="4800600" cy="2133600"/>
          </a:xfrm>
        </p:spPr>
        <p:txBody>
          <a:bodyPr>
            <a:normAutofit/>
          </a:bodyPr>
          <a:lstStyle/>
          <a:p>
            <a:br>
              <a:rPr lang="en-US" dirty="0"/>
            </a:br>
            <a:endParaRPr lang="en-US" dirty="0"/>
          </a:p>
        </p:txBody>
      </p:sp>
      <p:sp>
        <p:nvSpPr>
          <p:cNvPr id="3" name="Subtitle 2"/>
          <p:cNvSpPr>
            <a:spLocks noGrp="1"/>
          </p:cNvSpPr>
          <p:nvPr>
            <p:ph type="subTitle" idx="1"/>
          </p:nvPr>
        </p:nvSpPr>
        <p:spPr>
          <a:xfrm>
            <a:off x="685800" y="1143124"/>
            <a:ext cx="7848600" cy="1447675"/>
          </a:xfrm>
        </p:spPr>
        <p:txBody>
          <a:bodyPr>
            <a:normAutofit/>
          </a:bodyPr>
          <a:lstStyle/>
          <a:p>
            <a:r>
              <a:rPr lang="en-US" sz="2400" dirty="0">
                <a:solidFill>
                  <a:schemeClr val="tx2">
                    <a:lumMod val="75000"/>
                  </a:schemeClr>
                </a:solidFill>
                <a:latin typeface="Baskerville Old Face" pitchFamily="18" charset="0"/>
              </a:rPr>
              <a:t>Upper Missouri River Watershed Project</a:t>
            </a:r>
            <a:endParaRPr lang="en-US" sz="2000" dirty="0">
              <a:solidFill>
                <a:schemeClr val="tx2">
                  <a:lumMod val="75000"/>
                </a:schemeClr>
              </a:solidFill>
              <a:latin typeface="Baskerville Old Face" pitchFamily="18" charset="0"/>
            </a:endParaRPr>
          </a:p>
          <a:p>
            <a:r>
              <a:rPr lang="en-US" sz="2800" dirty="0">
                <a:solidFill>
                  <a:srgbClr val="00B050"/>
                </a:solidFill>
                <a:latin typeface="Bahnschrift" panose="020B0502040204020203" pitchFamily="34" charset="0"/>
              </a:rPr>
              <a:t>2022 Noxious Weed Trust Fund</a:t>
            </a:r>
          </a:p>
          <a:p>
            <a:r>
              <a:rPr lang="en-US" sz="2400" dirty="0">
                <a:solidFill>
                  <a:srgbClr val="00B050"/>
                </a:solidFill>
                <a:latin typeface="Bahnschrift" panose="020B0502040204020203" pitchFamily="34" charset="0"/>
              </a:rPr>
              <a:t>Grant Hearing</a:t>
            </a:r>
          </a:p>
          <a:p>
            <a:endParaRPr lang="en-US" dirty="0"/>
          </a:p>
        </p:txBody>
      </p:sp>
      <p:pic>
        <p:nvPicPr>
          <p:cNvPr id="5" name="Picture 4">
            <a:extLst>
              <a:ext uri="{FF2B5EF4-FFF2-40B4-BE49-F238E27FC236}">
                <a16:creationId xmlns:a16="http://schemas.microsoft.com/office/drawing/2014/main" id="{AADE9C0E-E6BF-4070-80CD-D953C497C0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69824"/>
            <a:ext cx="2667000" cy="1086928"/>
          </a:xfrm>
          <a:prstGeom prst="rect">
            <a:avLst/>
          </a:prstGeom>
        </p:spPr>
      </p:pic>
      <p:pic>
        <p:nvPicPr>
          <p:cNvPr id="8" name="Picture 7">
            <a:extLst>
              <a:ext uri="{FF2B5EF4-FFF2-40B4-BE49-F238E27FC236}">
                <a16:creationId xmlns:a16="http://schemas.microsoft.com/office/drawing/2014/main" id="{DFC0094F-DF4B-4D8F-885A-5F5924E9E4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723072"/>
            <a:ext cx="7772400" cy="4038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rmAutofit fontScale="90000"/>
          </a:bodyPr>
          <a:lstStyle/>
          <a:p>
            <a:br>
              <a:rPr lang="en-US" sz="2800" b="1" dirty="0"/>
            </a:br>
            <a:r>
              <a:rPr lang="en-US" sz="3100" b="1" dirty="0"/>
              <a:t>Missouri River Project Area</a:t>
            </a:r>
            <a:br>
              <a:rPr lang="en-US" sz="2800" b="1" dirty="0"/>
            </a:br>
            <a:endParaRPr lang="en-US" sz="2800" b="1" dirty="0"/>
          </a:p>
        </p:txBody>
      </p:sp>
      <p:sp>
        <p:nvSpPr>
          <p:cNvPr id="3" name="Content Placeholder 2"/>
          <p:cNvSpPr>
            <a:spLocks noGrp="1"/>
          </p:cNvSpPr>
          <p:nvPr>
            <p:ph idx="1"/>
          </p:nvPr>
        </p:nvSpPr>
        <p:spPr>
          <a:xfrm>
            <a:off x="1219200" y="5334000"/>
            <a:ext cx="7620000" cy="1295400"/>
          </a:xfrm>
        </p:spPr>
        <p:txBody>
          <a:bodyPr>
            <a:normAutofit fontScale="92500" lnSpcReduction="20000"/>
          </a:bodyPr>
          <a:lstStyle/>
          <a:p>
            <a:pPr lvl="1">
              <a:buFont typeface="Wingdings" panose="05000000000000000000" pitchFamily="2" charset="2"/>
              <a:buChar char="§"/>
            </a:pPr>
            <a:r>
              <a:rPr lang="en-US" sz="1600" dirty="0"/>
              <a:t>35 miles river corridor  - Holter Lake to Cascade </a:t>
            </a:r>
          </a:p>
          <a:p>
            <a:pPr lvl="1">
              <a:buFont typeface="Wingdings" panose="05000000000000000000" pitchFamily="2" charset="2"/>
              <a:buChar char="§"/>
            </a:pPr>
            <a:r>
              <a:rPr lang="en-US" sz="1600" dirty="0"/>
              <a:t>3 miles up Dearborn River and 12.5 miles up Stickney Creek</a:t>
            </a:r>
          </a:p>
          <a:p>
            <a:pPr lvl="1">
              <a:buFont typeface="Wingdings" panose="05000000000000000000" pitchFamily="2" charset="2"/>
              <a:buChar char="§"/>
            </a:pPr>
            <a:r>
              <a:rPr lang="en-US" sz="1600" dirty="0"/>
              <a:t>55,000 total acres</a:t>
            </a:r>
          </a:p>
          <a:p>
            <a:pPr lvl="1">
              <a:buFont typeface="Wingdings" panose="05000000000000000000" pitchFamily="2" charset="2"/>
              <a:buChar char="§"/>
            </a:pPr>
            <a:r>
              <a:rPr lang="en-US" sz="1600" dirty="0"/>
              <a:t>16 Fishing access sites </a:t>
            </a:r>
          </a:p>
          <a:p>
            <a:pPr lvl="1">
              <a:buFont typeface="Wingdings" panose="05000000000000000000" pitchFamily="2" charset="2"/>
              <a:buChar char="§"/>
            </a:pPr>
            <a:r>
              <a:rPr lang="en-US" sz="1600" dirty="0"/>
              <a:t>79% private, 11% public </a:t>
            </a:r>
          </a:p>
          <a:p>
            <a:endParaRPr lang="en-US" dirty="0"/>
          </a:p>
        </p:txBody>
      </p:sp>
      <p:graphicFrame>
        <p:nvGraphicFramePr>
          <p:cNvPr id="7" name="Object 6">
            <a:extLst>
              <a:ext uri="{FF2B5EF4-FFF2-40B4-BE49-F238E27FC236}">
                <a16:creationId xmlns:a16="http://schemas.microsoft.com/office/drawing/2014/main" id="{3032F9DF-DA08-4CE7-974F-B08320934157}"/>
              </a:ext>
            </a:extLst>
          </p:cNvPr>
          <p:cNvGraphicFramePr>
            <a:graphicFrameLocks noChangeAspect="1"/>
          </p:cNvGraphicFramePr>
          <p:nvPr>
            <p:extLst>
              <p:ext uri="{D42A27DB-BD31-4B8C-83A1-F6EECF244321}">
                <p14:modId xmlns:p14="http://schemas.microsoft.com/office/powerpoint/2010/main" val="2550522966"/>
              </p:ext>
            </p:extLst>
          </p:nvPr>
        </p:nvGraphicFramePr>
        <p:xfrm>
          <a:off x="1239078" y="1143000"/>
          <a:ext cx="6972300" cy="3944938"/>
        </p:xfrm>
        <a:graphic>
          <a:graphicData uri="http://schemas.openxmlformats.org/presentationml/2006/ole">
            <mc:AlternateContent xmlns:mc="http://schemas.openxmlformats.org/markup-compatibility/2006">
              <mc:Choice xmlns:v="urn:schemas-microsoft-com:vml" Requires="v">
                <p:oleObj spid="_x0000_s1034" name="Acrobat Document" r:id="rId3" imgW="11658513" imgH="7543568" progId="AcroExch.Document.DC">
                  <p:embed/>
                </p:oleObj>
              </mc:Choice>
              <mc:Fallback>
                <p:oleObj name="Acrobat Document" r:id="rId3" imgW="11658513" imgH="7543568" progId="AcroExch.Document.DC">
                  <p:embed/>
                  <p:pic>
                    <p:nvPicPr>
                      <p:cNvPr id="0" name=""/>
                      <p:cNvPicPr/>
                      <p:nvPr/>
                    </p:nvPicPr>
                    <p:blipFill>
                      <a:blip r:embed="rId4"/>
                      <a:stretch>
                        <a:fillRect/>
                      </a:stretch>
                    </p:blipFill>
                    <p:spPr>
                      <a:xfrm>
                        <a:off x="1239078" y="1143000"/>
                        <a:ext cx="6972300" cy="3944938"/>
                      </a:xfrm>
                      <a:prstGeom prst="rect">
                        <a:avLst/>
                      </a:prstGeom>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800" b="1" dirty="0"/>
              <a:t>2022 Treatment Plan</a:t>
            </a:r>
          </a:p>
        </p:txBody>
      </p:sp>
      <p:sp>
        <p:nvSpPr>
          <p:cNvPr id="3" name="Content Placeholder 2"/>
          <p:cNvSpPr>
            <a:spLocks noGrp="1"/>
          </p:cNvSpPr>
          <p:nvPr>
            <p:ph idx="1"/>
          </p:nvPr>
        </p:nvSpPr>
        <p:spPr>
          <a:xfrm>
            <a:off x="457200" y="1371600"/>
            <a:ext cx="8077200" cy="4953000"/>
          </a:xfrm>
        </p:spPr>
        <p:txBody>
          <a:bodyPr numCol="1">
            <a:normAutofit lnSpcReduction="10000"/>
          </a:bodyPr>
          <a:lstStyle/>
          <a:p>
            <a:r>
              <a:rPr lang="en-US" sz="2000" dirty="0"/>
              <a:t>Treat 1546 acres</a:t>
            </a:r>
          </a:p>
          <a:p>
            <a:r>
              <a:rPr lang="en-US" sz="2000" dirty="0"/>
              <a:t>Islands -- Holter Dam to Eagle Island  ~60 acres by boat/back pack</a:t>
            </a:r>
          </a:p>
          <a:p>
            <a:r>
              <a:rPr lang="en-US" sz="2000" dirty="0"/>
              <a:t>Landowner treatments</a:t>
            </a:r>
          </a:p>
          <a:p>
            <a:pPr lvl="1"/>
            <a:r>
              <a:rPr lang="en-US" sz="1600" dirty="0"/>
              <a:t>Aerial/Drone</a:t>
            </a:r>
          </a:p>
          <a:p>
            <a:pPr lvl="1"/>
            <a:r>
              <a:rPr lang="en-US" sz="1600" dirty="0"/>
              <a:t>UTV</a:t>
            </a:r>
          </a:p>
          <a:p>
            <a:pPr lvl="1"/>
            <a:r>
              <a:rPr lang="en-US" sz="1600" dirty="0"/>
              <a:t>Spot treatments</a:t>
            </a:r>
          </a:p>
          <a:p>
            <a:r>
              <a:rPr lang="en-US" sz="2000" dirty="0"/>
              <a:t>Volunteer weed pull</a:t>
            </a:r>
          </a:p>
          <a:p>
            <a:r>
              <a:rPr lang="en-US" sz="2000" dirty="0"/>
              <a:t>Biocontrol agents</a:t>
            </a:r>
          </a:p>
          <a:p>
            <a:r>
              <a:rPr lang="en-US" sz="2000" dirty="0"/>
              <a:t>Survey project area</a:t>
            </a:r>
          </a:p>
          <a:p>
            <a:endParaRPr lang="en-US" sz="2000" dirty="0"/>
          </a:p>
          <a:p>
            <a:endParaRPr lang="en-US" sz="2000" dirty="0"/>
          </a:p>
          <a:p>
            <a:endParaRPr lang="en-US" sz="2000" dirty="0"/>
          </a:p>
          <a:p>
            <a:endParaRPr lang="en-US" sz="2000" dirty="0"/>
          </a:p>
          <a:p>
            <a:pPr marL="457200" lvl="1" indent="0">
              <a:buNone/>
            </a:pPr>
            <a:r>
              <a:rPr lang="en-US" sz="800" dirty="0"/>
              <a:t>	    		                              </a:t>
            </a:r>
            <a:r>
              <a:rPr lang="en-US" sz="1200" dirty="0"/>
              <a:t>Eagle Island (21 acres</a:t>
            </a:r>
            <a:r>
              <a:rPr lang="en-US" sz="1000" dirty="0"/>
              <a:t>)</a:t>
            </a:r>
            <a:r>
              <a:rPr lang="en-US" sz="2400" dirty="0"/>
              <a:t>	</a:t>
            </a:r>
          </a:p>
        </p:txBody>
      </p:sp>
      <p:pic>
        <p:nvPicPr>
          <p:cNvPr id="6" name="Picture 5">
            <a:extLst>
              <a:ext uri="{FF2B5EF4-FFF2-40B4-BE49-F238E27FC236}">
                <a16:creationId xmlns:a16="http://schemas.microsoft.com/office/drawing/2014/main" id="{164D6868-E5F3-4593-8E5F-0604388FB3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2686050"/>
            <a:ext cx="3733800" cy="28003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2214A9-D7AD-4CB7-B14C-5E8D28397BC0}"/>
              </a:ext>
            </a:extLst>
          </p:cNvPr>
          <p:cNvSpPr txBox="1"/>
          <p:nvPr/>
        </p:nvSpPr>
        <p:spPr>
          <a:xfrm>
            <a:off x="322200" y="418981"/>
            <a:ext cx="2192400" cy="646331"/>
          </a:xfrm>
          <a:prstGeom prst="rect">
            <a:avLst/>
          </a:prstGeom>
          <a:noFill/>
        </p:spPr>
        <p:txBody>
          <a:bodyPr wrap="square" rtlCol="0">
            <a:spAutoFit/>
          </a:bodyPr>
          <a:lstStyle/>
          <a:p>
            <a:pPr algn="ctr"/>
            <a:endParaRPr lang="en-US" dirty="0"/>
          </a:p>
          <a:p>
            <a:pPr algn="ctr"/>
            <a:endParaRPr lang="en-US" dirty="0"/>
          </a:p>
        </p:txBody>
      </p:sp>
      <p:cxnSp>
        <p:nvCxnSpPr>
          <p:cNvPr id="10" name="Straight Connector 9">
            <a:extLst>
              <a:ext uri="{FF2B5EF4-FFF2-40B4-BE49-F238E27FC236}">
                <a16:creationId xmlns:a16="http://schemas.microsoft.com/office/drawing/2014/main" id="{B07C3265-8BE7-4704-85CB-C6CE03D90346}"/>
              </a:ext>
            </a:extLst>
          </p:cNvPr>
          <p:cNvCxnSpPr>
            <a:cxnSpLocks/>
          </p:cNvCxnSpPr>
          <p:nvPr/>
        </p:nvCxnSpPr>
        <p:spPr>
          <a:xfrm>
            <a:off x="825623" y="2667000"/>
            <a:ext cx="368423" cy="0"/>
          </a:xfrm>
          <a:prstGeom prst="line">
            <a:avLst/>
          </a:prstGeom>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CFBFB9D8-294E-40E5-8947-67C88841338F}"/>
              </a:ext>
            </a:extLst>
          </p:cNvPr>
          <p:cNvSpPr txBox="1"/>
          <p:nvPr/>
        </p:nvSpPr>
        <p:spPr>
          <a:xfrm>
            <a:off x="1219200" y="2438400"/>
            <a:ext cx="1143000" cy="830997"/>
          </a:xfrm>
          <a:prstGeom prst="rect">
            <a:avLst/>
          </a:prstGeom>
          <a:noFill/>
        </p:spPr>
        <p:txBody>
          <a:bodyPr wrap="square" rtlCol="0">
            <a:spAutoFit/>
          </a:bodyPr>
          <a:lstStyle/>
          <a:p>
            <a:r>
              <a:rPr lang="en-US" sz="1600" dirty="0"/>
              <a:t>2021/2022</a:t>
            </a:r>
          </a:p>
          <a:p>
            <a:r>
              <a:rPr lang="en-US" sz="1600" dirty="0"/>
              <a:t>2022/2023</a:t>
            </a:r>
          </a:p>
          <a:p>
            <a:r>
              <a:rPr lang="en-US" sz="1600" dirty="0"/>
              <a:t>2023/2024</a:t>
            </a:r>
          </a:p>
        </p:txBody>
      </p:sp>
      <p:cxnSp>
        <p:nvCxnSpPr>
          <p:cNvPr id="14" name="Straight Connector 13">
            <a:extLst>
              <a:ext uri="{FF2B5EF4-FFF2-40B4-BE49-F238E27FC236}">
                <a16:creationId xmlns:a16="http://schemas.microsoft.com/office/drawing/2014/main" id="{9E8E8E6F-028C-4BB4-9EAB-EA0A91FD1BDD}"/>
              </a:ext>
            </a:extLst>
          </p:cNvPr>
          <p:cNvCxnSpPr>
            <a:cxnSpLocks/>
          </p:cNvCxnSpPr>
          <p:nvPr/>
        </p:nvCxnSpPr>
        <p:spPr>
          <a:xfrm>
            <a:off x="825623" y="3124200"/>
            <a:ext cx="368423"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Straight Connector 15">
            <a:extLst>
              <a:ext uri="{FF2B5EF4-FFF2-40B4-BE49-F238E27FC236}">
                <a16:creationId xmlns:a16="http://schemas.microsoft.com/office/drawing/2014/main" id="{29E1FCFD-853D-4526-A3E5-FC0DA6BC770D}"/>
              </a:ext>
            </a:extLst>
          </p:cNvPr>
          <p:cNvCxnSpPr>
            <a:cxnSpLocks/>
          </p:cNvCxnSpPr>
          <p:nvPr/>
        </p:nvCxnSpPr>
        <p:spPr>
          <a:xfrm>
            <a:off x="825623" y="2895600"/>
            <a:ext cx="368423" cy="0"/>
          </a:xfrm>
          <a:prstGeom prst="line">
            <a:avLst/>
          </a:prstGeom>
        </p:spPr>
        <p:style>
          <a:lnRef idx="3">
            <a:schemeClr val="accent6"/>
          </a:lnRef>
          <a:fillRef idx="0">
            <a:schemeClr val="accent6"/>
          </a:fillRef>
          <a:effectRef idx="2">
            <a:schemeClr val="accent6"/>
          </a:effectRef>
          <a:fontRef idx="minor">
            <a:schemeClr val="tx1"/>
          </a:fontRef>
        </p:style>
      </p:cxnSp>
      <p:pic>
        <p:nvPicPr>
          <p:cNvPr id="22" name="Picture 21">
            <a:extLst>
              <a:ext uri="{FF2B5EF4-FFF2-40B4-BE49-F238E27FC236}">
                <a16:creationId xmlns:a16="http://schemas.microsoft.com/office/drawing/2014/main" id="{CD261D3B-8228-4049-890A-6F938C85C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1097"/>
            <a:ext cx="5850000" cy="6858000"/>
          </a:xfrm>
          <a:prstGeom prst="rect">
            <a:avLst/>
          </a:prstGeom>
        </p:spPr>
      </p:pic>
      <p:sp>
        <p:nvSpPr>
          <p:cNvPr id="23" name="TextBox 22">
            <a:extLst>
              <a:ext uri="{FF2B5EF4-FFF2-40B4-BE49-F238E27FC236}">
                <a16:creationId xmlns:a16="http://schemas.microsoft.com/office/drawing/2014/main" id="{BF5B9969-618C-41BF-9C65-AB5B19EE5B04}"/>
              </a:ext>
            </a:extLst>
          </p:cNvPr>
          <p:cNvSpPr txBox="1"/>
          <p:nvPr/>
        </p:nvSpPr>
        <p:spPr>
          <a:xfrm>
            <a:off x="228600" y="3492078"/>
            <a:ext cx="2667000"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t>Expand treatment areas downstream</a:t>
            </a:r>
          </a:p>
          <a:p>
            <a:pPr marL="285750" indent="-285750">
              <a:buFont typeface="Arial" panose="020B0604020202020204" pitchFamily="34" charset="0"/>
              <a:buChar char="•"/>
            </a:pPr>
            <a:r>
              <a:rPr lang="en-US" sz="1400" dirty="0"/>
              <a:t>Establish community weed groups</a:t>
            </a:r>
          </a:p>
          <a:p>
            <a:pPr marL="285750" indent="-285750">
              <a:buFont typeface="Arial" panose="020B0604020202020204" pitchFamily="34" charset="0"/>
              <a:buChar char="•"/>
            </a:pPr>
            <a:r>
              <a:rPr lang="en-US" sz="1400" dirty="0"/>
              <a:t>Raise matching funds</a:t>
            </a:r>
          </a:p>
          <a:p>
            <a:pPr marL="285750" indent="-285750">
              <a:buFont typeface="Arial" panose="020B0604020202020204" pitchFamily="34" charset="0"/>
              <a:buChar char="•"/>
            </a:pPr>
            <a:r>
              <a:rPr lang="en-US" sz="1400" dirty="0"/>
              <a:t>Educate and engage river community</a:t>
            </a:r>
          </a:p>
        </p:txBody>
      </p:sp>
      <p:sp>
        <p:nvSpPr>
          <p:cNvPr id="32" name="TextBox 31">
            <a:extLst>
              <a:ext uri="{FF2B5EF4-FFF2-40B4-BE49-F238E27FC236}">
                <a16:creationId xmlns:a16="http://schemas.microsoft.com/office/drawing/2014/main" id="{F559D557-E068-4379-AE6C-BA8B45CC600B}"/>
              </a:ext>
            </a:extLst>
          </p:cNvPr>
          <p:cNvSpPr txBox="1"/>
          <p:nvPr/>
        </p:nvSpPr>
        <p:spPr>
          <a:xfrm>
            <a:off x="322200" y="1065312"/>
            <a:ext cx="2192400" cy="369332"/>
          </a:xfrm>
          <a:prstGeom prst="rect">
            <a:avLst/>
          </a:prstGeom>
          <a:noFill/>
        </p:spPr>
        <p:txBody>
          <a:bodyPr wrap="square" rtlCol="0">
            <a:spAutoFit/>
          </a:bodyPr>
          <a:lstStyle/>
          <a:p>
            <a:pPr algn="ctr"/>
            <a:r>
              <a:rPr lang="en-US" b="1" dirty="0"/>
              <a:t>Program Objectives</a:t>
            </a:r>
          </a:p>
        </p:txBody>
      </p:sp>
    </p:spTree>
    <p:extLst>
      <p:ext uri="{BB962C8B-B14F-4D97-AF65-F5344CB8AC3E}">
        <p14:creationId xmlns:p14="http://schemas.microsoft.com/office/powerpoint/2010/main" val="3920177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			Monitoring and Mapping</a:t>
            </a:r>
          </a:p>
        </p:txBody>
      </p:sp>
      <p:pic>
        <p:nvPicPr>
          <p:cNvPr id="6" name="Content Placeholder 5">
            <a:extLst>
              <a:ext uri="{FF2B5EF4-FFF2-40B4-BE49-F238E27FC236}">
                <a16:creationId xmlns:a16="http://schemas.microsoft.com/office/drawing/2014/main" id="{AC886427-0762-40C7-9EED-92D02412FB2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295400"/>
            <a:ext cx="2262981" cy="4525963"/>
          </a:xfrm>
        </p:spPr>
      </p:pic>
      <p:sp>
        <p:nvSpPr>
          <p:cNvPr id="8" name="TextBox 7">
            <a:extLst>
              <a:ext uri="{FF2B5EF4-FFF2-40B4-BE49-F238E27FC236}">
                <a16:creationId xmlns:a16="http://schemas.microsoft.com/office/drawing/2014/main" id="{5618E6C3-01AD-48D4-B324-A429E32AD6EA}"/>
              </a:ext>
            </a:extLst>
          </p:cNvPr>
          <p:cNvSpPr txBox="1"/>
          <p:nvPr/>
        </p:nvSpPr>
        <p:spPr>
          <a:xfrm>
            <a:off x="3886200" y="1142999"/>
            <a:ext cx="4343400" cy="4524315"/>
          </a:xfrm>
          <a:prstGeom prst="rect">
            <a:avLst/>
          </a:prstGeom>
          <a:noFill/>
        </p:spPr>
        <p:txBody>
          <a:bodyPr wrap="square">
            <a:spAutoFit/>
          </a:bodyPr>
          <a:lstStyle/>
          <a:p>
            <a:r>
              <a:rPr lang="en-US" u="sng" dirty="0"/>
              <a:t>Standard Impact Monitoring Protocol</a:t>
            </a:r>
          </a:p>
          <a:p>
            <a:pPr>
              <a:buFont typeface="Arial" pitchFamily="34" charset="0"/>
              <a:buChar char="•"/>
            </a:pPr>
            <a:r>
              <a:rPr lang="en-US" dirty="0"/>
              <a:t>Establish permanent sites </a:t>
            </a:r>
          </a:p>
          <a:p>
            <a:pPr>
              <a:buFont typeface="Arial" pitchFamily="34" charset="0"/>
              <a:buChar char="•"/>
            </a:pPr>
            <a:r>
              <a:rPr lang="en-US" dirty="0"/>
              <a:t>Record plant properties</a:t>
            </a:r>
          </a:p>
          <a:p>
            <a:endParaRPr lang="en-US" dirty="0"/>
          </a:p>
          <a:p>
            <a:r>
              <a:rPr lang="en-US" u="sng" dirty="0"/>
              <a:t>Picture Points</a:t>
            </a:r>
          </a:p>
          <a:p>
            <a:pPr>
              <a:buFont typeface="Arial" pitchFamily="34" charset="0"/>
              <a:buChar char="•"/>
            </a:pPr>
            <a:r>
              <a:rPr lang="en-US" dirty="0"/>
              <a:t>Changes in plant populations</a:t>
            </a:r>
          </a:p>
          <a:p>
            <a:endParaRPr lang="en-US" dirty="0"/>
          </a:p>
          <a:p>
            <a:r>
              <a:rPr lang="en-US" u="sng" dirty="0" err="1"/>
              <a:t>EDDMapS</a:t>
            </a:r>
            <a:r>
              <a:rPr lang="en-US" u="sng" dirty="0"/>
              <a:t> West</a:t>
            </a:r>
            <a:endParaRPr lang="en-US" dirty="0"/>
          </a:p>
          <a:p>
            <a:pPr>
              <a:buFont typeface="Arial" pitchFamily="34" charset="0"/>
              <a:buChar char="•"/>
            </a:pPr>
            <a:r>
              <a:rPr lang="en-US" dirty="0"/>
              <a:t>Field records/new invasives</a:t>
            </a:r>
          </a:p>
          <a:p>
            <a:pPr>
              <a:buFont typeface="Arial" pitchFamily="34" charset="0"/>
              <a:buChar char="•"/>
            </a:pPr>
            <a:r>
              <a:rPr lang="en-US" dirty="0"/>
              <a:t>Educate new users</a:t>
            </a:r>
          </a:p>
          <a:p>
            <a:endParaRPr lang="en-US" dirty="0"/>
          </a:p>
          <a:p>
            <a:r>
              <a:rPr lang="en-US" u="sng" dirty="0"/>
              <a:t>Arc/GIS</a:t>
            </a:r>
          </a:p>
          <a:p>
            <a:pPr>
              <a:buFont typeface="Arial" pitchFamily="34" charset="0"/>
              <a:buChar char="•"/>
            </a:pPr>
            <a:r>
              <a:rPr lang="en-US" dirty="0"/>
              <a:t>Map treated areas</a:t>
            </a:r>
          </a:p>
          <a:p>
            <a:pPr>
              <a:buFont typeface="Arial" pitchFamily="34" charset="0"/>
              <a:buChar char="•"/>
            </a:pPr>
            <a:r>
              <a:rPr lang="en-US" dirty="0"/>
              <a:t>Map infestations</a:t>
            </a:r>
          </a:p>
          <a:p>
            <a:pPr>
              <a:buFont typeface="Arial" pitchFamily="34" charset="0"/>
              <a:buChar char="•"/>
            </a:pPr>
            <a:r>
              <a:rPr lang="en-US" dirty="0"/>
              <a:t>Incorporate data points</a:t>
            </a:r>
          </a:p>
          <a:p>
            <a:pPr>
              <a:buFont typeface="Arial" pitchFamily="34" charset="0"/>
              <a:buChar char="•"/>
            </a:pPr>
            <a:r>
              <a:rPr lang="en-US" dirty="0"/>
              <a:t>Include landownership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34094-EBAF-40D0-B225-D61E56277B82}"/>
              </a:ext>
            </a:extLst>
          </p:cNvPr>
          <p:cNvSpPr>
            <a:spLocks noGrp="1"/>
          </p:cNvSpPr>
          <p:nvPr>
            <p:ph type="title"/>
          </p:nvPr>
        </p:nvSpPr>
        <p:spPr>
          <a:xfrm>
            <a:off x="4648200" y="2971800"/>
            <a:ext cx="4038600" cy="2362200"/>
          </a:xfrm>
        </p:spPr>
        <p:txBody>
          <a:bodyPr>
            <a:noAutofit/>
          </a:bodyPr>
          <a:lstStyle/>
          <a:p>
            <a:pPr algn="ctr"/>
            <a:br>
              <a:rPr lang="en-US" sz="1600" dirty="0"/>
            </a:br>
            <a:endParaRPr lang="en-US" sz="1600" dirty="0"/>
          </a:p>
        </p:txBody>
      </p:sp>
      <p:sp>
        <p:nvSpPr>
          <p:cNvPr id="3" name="Content Placeholder 2">
            <a:extLst>
              <a:ext uri="{FF2B5EF4-FFF2-40B4-BE49-F238E27FC236}">
                <a16:creationId xmlns:a16="http://schemas.microsoft.com/office/drawing/2014/main" id="{693A84DF-BC3B-451B-B05E-6C71EE8B55E4}"/>
              </a:ext>
            </a:extLst>
          </p:cNvPr>
          <p:cNvSpPr>
            <a:spLocks noGrp="1"/>
          </p:cNvSpPr>
          <p:nvPr>
            <p:ph idx="1"/>
          </p:nvPr>
        </p:nvSpPr>
        <p:spPr>
          <a:xfrm>
            <a:off x="914400" y="304801"/>
            <a:ext cx="7772400" cy="1130300"/>
          </a:xfrm>
        </p:spPr>
        <p:txBody>
          <a:bodyPr>
            <a:normAutofit/>
          </a:bodyPr>
          <a:lstStyle/>
          <a:p>
            <a:pPr marL="0" indent="0" algn="ctr">
              <a:buNone/>
            </a:pPr>
            <a:r>
              <a:rPr lang="en-US" sz="2800" dirty="0"/>
              <a:t>Education</a:t>
            </a:r>
            <a:endParaRPr lang="en-US" dirty="0"/>
          </a:p>
          <a:p>
            <a:pPr marL="0" indent="0" algn="ctr">
              <a:buNone/>
            </a:pPr>
            <a:r>
              <a:rPr lang="en-US" sz="2400" dirty="0"/>
              <a:t>Early Detection/Rapid Response</a:t>
            </a:r>
          </a:p>
        </p:txBody>
      </p:sp>
      <p:sp>
        <p:nvSpPr>
          <p:cNvPr id="4" name="Text Placeholder 3">
            <a:extLst>
              <a:ext uri="{FF2B5EF4-FFF2-40B4-BE49-F238E27FC236}">
                <a16:creationId xmlns:a16="http://schemas.microsoft.com/office/drawing/2014/main" id="{C83B9497-4F54-4161-B23C-C10AAB451B4B}"/>
              </a:ext>
            </a:extLst>
          </p:cNvPr>
          <p:cNvSpPr>
            <a:spLocks noGrp="1"/>
          </p:cNvSpPr>
          <p:nvPr>
            <p:ph type="body" sz="half" idx="2"/>
          </p:nvPr>
        </p:nvSpPr>
        <p:spPr>
          <a:xfrm>
            <a:off x="3352800" y="1905000"/>
            <a:ext cx="5334000" cy="1676400"/>
          </a:xfrm>
        </p:spPr>
        <p:txBody>
          <a:bodyPr>
            <a:normAutofit/>
          </a:bodyPr>
          <a:lstStyle/>
          <a:p>
            <a:pPr marL="285750" indent="-285750">
              <a:buFont typeface="Arial" panose="020B0604020202020204" pitchFamily="34" charset="0"/>
              <a:buChar char="•"/>
            </a:pPr>
            <a:r>
              <a:rPr lang="en-US" dirty="0"/>
              <a:t>Social Media Campaign (Facebook, Instagram, Twitter)</a:t>
            </a:r>
          </a:p>
          <a:p>
            <a:pPr marL="285750" indent="-285750">
              <a:buFont typeface="Arial" panose="020B0604020202020204" pitchFamily="34" charset="0"/>
              <a:buChar char="•"/>
            </a:pPr>
            <a:r>
              <a:rPr lang="en-US" dirty="0"/>
              <a:t>Landowners</a:t>
            </a:r>
          </a:p>
          <a:p>
            <a:pPr marL="285750" indent="-285750">
              <a:buFont typeface="Arial" panose="020B0604020202020204" pitchFamily="34" charset="0"/>
              <a:buChar char="•"/>
            </a:pPr>
            <a:r>
              <a:rPr lang="en-US" dirty="0"/>
              <a:t>Fishing Guides/Outfitters</a:t>
            </a:r>
          </a:p>
          <a:p>
            <a:pPr marL="285750" indent="-285750">
              <a:buFont typeface="Arial" panose="020B0604020202020204" pitchFamily="34" charset="0"/>
              <a:buChar char="•"/>
            </a:pPr>
            <a:r>
              <a:rPr lang="en-US" dirty="0"/>
              <a:t>Fly Shops </a:t>
            </a:r>
          </a:p>
          <a:p>
            <a:pPr marL="285750" indent="-285750">
              <a:buFont typeface="Arial" panose="020B0604020202020204" pitchFamily="34" charset="0"/>
              <a:buChar char="•"/>
            </a:pPr>
            <a:r>
              <a:rPr lang="en-US" dirty="0"/>
              <a:t>Outdoor recreation shops (</a:t>
            </a:r>
            <a:r>
              <a:rPr lang="en-US" dirty="0" err="1"/>
              <a:t>Trxstle</a:t>
            </a:r>
            <a:r>
              <a:rPr lang="en-US" dirty="0"/>
              <a:t>, </a:t>
            </a:r>
            <a:r>
              <a:rPr lang="en-US" dirty="0" err="1"/>
              <a:t>BaseCamp</a:t>
            </a:r>
            <a:r>
              <a:rPr lang="en-US" dirty="0"/>
              <a:t>, Capital Sports)</a:t>
            </a:r>
          </a:p>
          <a:p>
            <a:pPr marL="285750" indent="-285750">
              <a:buFont typeface="Arial" panose="020B0604020202020204" pitchFamily="34" charset="0"/>
              <a:buChar char="•"/>
            </a:pPr>
            <a:r>
              <a:rPr lang="en-US" dirty="0"/>
              <a:t>Outdoor Groups (TU, MT Audubon, Scouts of America)</a:t>
            </a:r>
          </a:p>
          <a:p>
            <a:pPr marL="285750" indent="-285750">
              <a:buFont typeface="Arial" panose="020B0604020202020204" pitchFamily="34" charset="0"/>
              <a:buChar char="•"/>
            </a:pPr>
            <a:endParaRPr lang="en-US" dirty="0"/>
          </a:p>
        </p:txBody>
      </p:sp>
      <p:pic>
        <p:nvPicPr>
          <p:cNvPr id="2050" name="Picture 2" descr="Invasive Species - Purple Loosestrife">
            <a:extLst>
              <a:ext uri="{FF2B5EF4-FFF2-40B4-BE49-F238E27FC236}">
                <a16:creationId xmlns:a16="http://schemas.microsoft.com/office/drawing/2014/main" id="{B44473C6-D42C-4EC0-B9E8-3A1FACD6F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930858"/>
            <a:ext cx="1867455" cy="28062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nock Out Burdock!">
            <a:extLst>
              <a:ext uri="{FF2B5EF4-FFF2-40B4-BE49-F238E27FC236}">
                <a16:creationId xmlns:a16="http://schemas.microsoft.com/office/drawing/2014/main" id="{B31C2121-9D6C-41BC-ABDC-CD9607D1AA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48" y="1479637"/>
            <a:ext cx="2887463" cy="23099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INet Portal Network - Ventenata dubia">
            <a:extLst>
              <a:ext uri="{FF2B5EF4-FFF2-40B4-BE49-F238E27FC236}">
                <a16:creationId xmlns:a16="http://schemas.microsoft.com/office/drawing/2014/main" id="{FFFC5B7B-C5B0-49DA-A53D-4D0E03D6B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164737"/>
            <a:ext cx="1943100"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139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2819400" cy="5334000"/>
          </a:xfrm>
        </p:spPr>
        <p:txBody>
          <a:bodyPr>
            <a:normAutofit/>
          </a:bodyPr>
          <a:lstStyle/>
          <a:p>
            <a:r>
              <a:rPr lang="en-US" sz="2800" dirty="0">
                <a:latin typeface="Bahnschrift Condensed" panose="020B0502040204020203" pitchFamily="34" charset="0"/>
              </a:rPr>
              <a:t>Partners </a:t>
            </a:r>
            <a:br>
              <a:rPr lang="en-US" sz="2800" dirty="0">
                <a:latin typeface="Bahnschrift Condensed" panose="020B0502040204020203" pitchFamily="34" charset="0"/>
              </a:rPr>
            </a:br>
            <a:br>
              <a:rPr lang="en-US" sz="2800" dirty="0">
                <a:latin typeface="Bahnschrift Condensed" panose="020B0502040204020203" pitchFamily="34" charset="0"/>
              </a:rPr>
            </a:br>
            <a:r>
              <a:rPr lang="en-US" sz="1800" dirty="0">
                <a:latin typeface="Bahnschrift Condensed" panose="020B0502040204020203" pitchFamily="34" charset="0"/>
              </a:rPr>
              <a:t>Upper Missouri Watershed Alliance</a:t>
            </a:r>
            <a:br>
              <a:rPr lang="en-US" sz="1800" dirty="0">
                <a:latin typeface="Bahnschrift Condensed" panose="020B0502040204020203" pitchFamily="34" charset="0"/>
              </a:rPr>
            </a:br>
            <a:r>
              <a:rPr lang="en-US" sz="1800" dirty="0">
                <a:latin typeface="Bahnschrift Condensed" panose="020B0502040204020203" pitchFamily="34" charset="0"/>
              </a:rPr>
              <a:t>MT Fish, Wildlife and Parks</a:t>
            </a:r>
            <a:br>
              <a:rPr lang="en-US" sz="1800" dirty="0">
                <a:latin typeface="Bahnschrift Condensed" panose="020B0502040204020203" pitchFamily="34" charset="0"/>
              </a:rPr>
            </a:br>
            <a:r>
              <a:rPr lang="en-US" sz="1800" dirty="0">
                <a:latin typeface="Bahnschrift Condensed" panose="020B0502040204020203" pitchFamily="34" charset="0"/>
              </a:rPr>
              <a:t>Lewis and County Weed District</a:t>
            </a:r>
            <a:br>
              <a:rPr lang="en-US" sz="1800" dirty="0">
                <a:latin typeface="Bahnschrift Condensed" panose="020B0502040204020203" pitchFamily="34" charset="0"/>
              </a:rPr>
            </a:br>
            <a:r>
              <a:rPr lang="en-US" sz="1800" dirty="0">
                <a:latin typeface="Bahnschrift Condensed" panose="020B0502040204020203" pitchFamily="34" charset="0"/>
              </a:rPr>
              <a:t>Cascade County Weed District</a:t>
            </a:r>
            <a:br>
              <a:rPr lang="en-US" sz="1800" dirty="0">
                <a:latin typeface="Bahnschrift Condensed" panose="020B0502040204020203" pitchFamily="34" charset="0"/>
              </a:rPr>
            </a:br>
            <a:r>
              <a:rPr lang="en-US" sz="1800" dirty="0">
                <a:latin typeface="Bahnschrift Condensed" panose="020B0502040204020203" pitchFamily="34" charset="0"/>
              </a:rPr>
              <a:t>USDA Forest Service</a:t>
            </a:r>
            <a:br>
              <a:rPr lang="en-US" sz="1800" dirty="0">
                <a:latin typeface="Bahnschrift Condensed" panose="020B0502040204020203" pitchFamily="34" charset="0"/>
              </a:rPr>
            </a:br>
            <a:r>
              <a:rPr lang="en-US" sz="1800" dirty="0">
                <a:latin typeface="Bahnschrift Condensed" panose="020B0502040204020203" pitchFamily="34" charset="0"/>
              </a:rPr>
              <a:t>Montana State University </a:t>
            </a:r>
            <a:br>
              <a:rPr lang="en-US" sz="1800" dirty="0">
                <a:latin typeface="Bahnschrift Condensed" panose="020B0502040204020203" pitchFamily="34" charset="0"/>
              </a:rPr>
            </a:br>
            <a:r>
              <a:rPr lang="en-US" sz="1800" dirty="0">
                <a:latin typeface="Bahnschrift Condensed" panose="020B0502040204020203" pitchFamily="34" charset="0"/>
              </a:rPr>
              <a:t>Sterling Ranch, </a:t>
            </a:r>
            <a:r>
              <a:rPr lang="en-US" sz="1800" dirty="0" err="1">
                <a:latin typeface="Bahnschrift Condensed" panose="020B0502040204020203" pitchFamily="34" charset="0"/>
              </a:rPr>
              <a:t>OxBow</a:t>
            </a:r>
            <a:r>
              <a:rPr lang="en-US" sz="1800" dirty="0">
                <a:latin typeface="Bahnschrift Condensed" panose="020B0502040204020203" pitchFamily="34" charset="0"/>
              </a:rPr>
              <a:t> Ranch, Devil’s Kitchen Ranch</a:t>
            </a:r>
            <a:br>
              <a:rPr lang="en-US" sz="1800" dirty="0">
                <a:latin typeface="Bahnschrift Condensed" panose="020B0502040204020203" pitchFamily="34" charset="0"/>
              </a:rPr>
            </a:br>
            <a:r>
              <a:rPr lang="en-US" sz="1800" dirty="0">
                <a:latin typeface="Bahnschrift Condensed" panose="020B0502040204020203" pitchFamily="34" charset="0"/>
              </a:rPr>
              <a:t>Headhunters, Montana Trout,</a:t>
            </a:r>
            <a:br>
              <a:rPr lang="en-US" sz="1800" dirty="0">
                <a:latin typeface="Bahnschrift Condensed" panose="020B0502040204020203" pitchFamily="34" charset="0"/>
              </a:rPr>
            </a:br>
            <a:r>
              <a:rPr lang="en-US" sz="1800" dirty="0">
                <a:latin typeface="Bahnschrift Condensed" panose="020B0502040204020203" pitchFamily="34" charset="0"/>
              </a:rPr>
              <a:t>Cross Currents, Wolf Creek Angler</a:t>
            </a:r>
            <a:br>
              <a:rPr lang="en-US" sz="1800" dirty="0">
                <a:latin typeface="Bahnschrift Condensed" panose="020B0502040204020203" pitchFamily="34" charset="0"/>
              </a:rPr>
            </a:br>
            <a:r>
              <a:rPr lang="en-US" sz="1800" dirty="0">
                <a:latin typeface="Bahnschrift Condensed" panose="020B0502040204020203" pitchFamily="34" charset="0"/>
              </a:rPr>
              <a:t>West River Land Management</a:t>
            </a:r>
            <a:br>
              <a:rPr lang="en-US" sz="1800" dirty="0">
                <a:latin typeface="Bahnschrift Condensed" panose="020B0502040204020203" pitchFamily="34" charset="0"/>
              </a:rPr>
            </a:br>
            <a:r>
              <a:rPr lang="en-US" sz="1800" dirty="0" err="1">
                <a:latin typeface="Bahnschrift Condensed" panose="020B0502040204020203" pitchFamily="34" charset="0"/>
              </a:rPr>
              <a:t>NorthWestern</a:t>
            </a:r>
            <a:r>
              <a:rPr lang="en-US" sz="1800" dirty="0">
                <a:latin typeface="Bahnschrift Condensed" panose="020B0502040204020203" pitchFamily="34" charset="0"/>
              </a:rPr>
              <a:t> Energy</a:t>
            </a:r>
            <a:br>
              <a:rPr lang="en-US" sz="2800" dirty="0">
                <a:latin typeface="Bahnschrift Condensed" panose="020B0502040204020203" pitchFamily="34" charset="0"/>
              </a:rPr>
            </a:br>
            <a:endParaRPr lang="en-US" sz="2800" dirty="0">
              <a:latin typeface="Bahnschrift Condensed" panose="020B0502040204020203" pitchFamily="34" charset="0"/>
            </a:endParaRPr>
          </a:p>
        </p:txBody>
      </p:sp>
      <p:pic>
        <p:nvPicPr>
          <p:cNvPr id="4" name="Picture 3">
            <a:extLst>
              <a:ext uri="{FF2B5EF4-FFF2-40B4-BE49-F238E27FC236}">
                <a16:creationId xmlns:a16="http://schemas.microsoft.com/office/drawing/2014/main" id="{856B5745-5706-4F8F-8B14-99197FCB7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754670"/>
            <a:ext cx="3855279" cy="289145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4875</TotalTime>
  <Words>280</Words>
  <Application>Microsoft Office PowerPoint</Application>
  <PresentationFormat>On-screen Show (4:3)</PresentationFormat>
  <Paragraphs>60</Paragraphs>
  <Slides>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Arial</vt:lpstr>
      <vt:lpstr>Bahnschrift</vt:lpstr>
      <vt:lpstr>Bahnschrift Condensed</vt:lpstr>
      <vt:lpstr>Baskerville Old Face</vt:lpstr>
      <vt:lpstr>Calibri</vt:lpstr>
      <vt:lpstr>Wingdings</vt:lpstr>
      <vt:lpstr>Office Theme</vt:lpstr>
      <vt:lpstr>Acrobat Document</vt:lpstr>
      <vt:lpstr> </vt:lpstr>
      <vt:lpstr> Missouri River Project Area </vt:lpstr>
      <vt:lpstr>2022 Treatment Plan</vt:lpstr>
      <vt:lpstr>PowerPoint Presentation</vt:lpstr>
      <vt:lpstr>   Monitoring and Mapping</vt:lpstr>
      <vt:lpstr> </vt:lpstr>
      <vt:lpstr>Partners   Upper Missouri Watershed Alliance MT Fish, Wildlife and Parks Lewis and County Weed District Cascade County Weed District USDA Forest Service Montana State University  Sterling Ranch, OxBow Ranch, Devil’s Kitchen Ranch Headhunters, Montana Trout, Cross Currents, Wolf Creek Angler West River Land Management NorthWestern Energy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Sherry</dc:creator>
  <cp:lastModifiedBy>Sherry Meador</cp:lastModifiedBy>
  <cp:revision>63</cp:revision>
  <dcterms:created xsi:type="dcterms:W3CDTF">2018-02-28T18:54:36Z</dcterms:created>
  <dcterms:modified xsi:type="dcterms:W3CDTF">2022-03-02T20:46:00Z</dcterms:modified>
</cp:coreProperties>
</file>