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59" r:id="rId6"/>
    <p:sldId id="261" r:id="rId7"/>
    <p:sldId id="260" r:id="rId8"/>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Meador" initials="SM" lastIdx="1" clrIdx="0">
    <p:extLst>
      <p:ext uri="{19B8F6BF-5375-455C-9EA6-DF929625EA0E}">
        <p15:presenceInfo xmlns:p15="http://schemas.microsoft.com/office/powerpoint/2012/main" userId="1293661a02910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AEC5AE84-DC41-4217-9CA3-DB99F9F75E19}" type="datetimeFigureOut">
              <a:rPr lang="en-US" smtClean="0"/>
              <a:t>3/7/2023</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C5579740-CE1F-43CD-ACC4-C6D2F5FB6573}" type="slidenum">
              <a:rPr lang="en-US" smtClean="0"/>
              <a:t>‹#›</a:t>
            </a:fld>
            <a:endParaRPr lang="en-US"/>
          </a:p>
        </p:txBody>
      </p:sp>
    </p:spTree>
    <p:extLst>
      <p:ext uri="{BB962C8B-B14F-4D97-AF65-F5344CB8AC3E}">
        <p14:creationId xmlns:p14="http://schemas.microsoft.com/office/powerpoint/2010/main" val="297856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DD9678-8259-459E-AF87-991DCCCC5AA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D9678-8259-459E-AF87-991DCCCC5AA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DD9678-8259-459E-AF87-991DCCCC5AA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DD9678-8259-459E-AF87-991DCCCC5AAA}"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D9678-8259-459E-AF87-991DCCCC5AAA}"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D9678-8259-459E-AF87-991DCCCC5AAA}"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D9678-8259-459E-AF87-991DCCCC5AAA}" type="datetimeFigureOut">
              <a:rPr lang="en-US" smtClean="0"/>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96354-E2E3-4709-ADF1-70B5F0C75B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3733800" y="457200"/>
            <a:ext cx="4800600" cy="2133600"/>
          </a:xfrm>
        </p:spPr>
        <p:txBody>
          <a:bodyPr>
            <a:normAutofit/>
          </a:bodyPr>
          <a:lstStyle/>
          <a:p>
            <a:br>
              <a:rPr lang="en-US" dirty="0"/>
            </a:br>
            <a:endParaRPr lang="en-US" dirty="0"/>
          </a:p>
        </p:txBody>
      </p:sp>
      <p:sp>
        <p:nvSpPr>
          <p:cNvPr id="3" name="Subtitle 2"/>
          <p:cNvSpPr>
            <a:spLocks noGrp="1"/>
          </p:cNvSpPr>
          <p:nvPr>
            <p:ph type="subTitle" idx="1"/>
          </p:nvPr>
        </p:nvSpPr>
        <p:spPr>
          <a:xfrm>
            <a:off x="685800" y="1143124"/>
            <a:ext cx="7848600" cy="1579948"/>
          </a:xfrm>
        </p:spPr>
        <p:txBody>
          <a:bodyPr>
            <a:normAutofit lnSpcReduction="10000"/>
          </a:bodyPr>
          <a:lstStyle/>
          <a:p>
            <a:r>
              <a:rPr lang="en-US" sz="2400" dirty="0">
                <a:solidFill>
                  <a:schemeClr val="tx2">
                    <a:lumMod val="75000"/>
                  </a:schemeClr>
                </a:solidFill>
                <a:latin typeface="Baskerville Old Face" pitchFamily="18" charset="0"/>
              </a:rPr>
              <a:t>Upper Missouri River Watershed Project</a:t>
            </a:r>
            <a:endParaRPr lang="en-US" sz="2000" dirty="0">
              <a:solidFill>
                <a:schemeClr val="tx2">
                  <a:lumMod val="75000"/>
                </a:schemeClr>
              </a:solidFill>
              <a:latin typeface="Baskerville Old Face" pitchFamily="18" charset="0"/>
            </a:endParaRPr>
          </a:p>
          <a:p>
            <a:r>
              <a:rPr lang="en-US" sz="2000" dirty="0">
                <a:solidFill>
                  <a:schemeClr val="tx1"/>
                </a:solidFill>
                <a:latin typeface="Bahnschrift" panose="020B0502040204020203" pitchFamily="34" charset="0"/>
              </a:rPr>
              <a:t>T23-33</a:t>
            </a:r>
          </a:p>
          <a:p>
            <a:r>
              <a:rPr lang="en-US" sz="2400" dirty="0">
                <a:solidFill>
                  <a:srgbClr val="00B050"/>
                </a:solidFill>
                <a:latin typeface="Bahnschrift" panose="020B0502040204020203" pitchFamily="34" charset="0"/>
              </a:rPr>
              <a:t>2023 Noxious Weed Trust Fund</a:t>
            </a:r>
          </a:p>
          <a:p>
            <a:r>
              <a:rPr lang="en-US" sz="2000" dirty="0">
                <a:solidFill>
                  <a:srgbClr val="00B050"/>
                </a:solidFill>
                <a:latin typeface="Bahnschrift" panose="020B0502040204020203" pitchFamily="34" charset="0"/>
              </a:rPr>
              <a:t>Grant Hearing</a:t>
            </a:r>
          </a:p>
          <a:p>
            <a:endParaRPr lang="en-US" sz="2000" dirty="0">
              <a:solidFill>
                <a:srgbClr val="00B050"/>
              </a:solidFill>
              <a:latin typeface="Bahnschrift" panose="020B0502040204020203" pitchFamily="34" charset="0"/>
            </a:endParaRPr>
          </a:p>
          <a:p>
            <a:endParaRPr lang="en-US" dirty="0"/>
          </a:p>
        </p:txBody>
      </p:sp>
      <p:pic>
        <p:nvPicPr>
          <p:cNvPr id="5" name="Picture 4">
            <a:extLst>
              <a:ext uri="{FF2B5EF4-FFF2-40B4-BE49-F238E27FC236}">
                <a16:creationId xmlns:a16="http://schemas.microsoft.com/office/drawing/2014/main" id="{AADE9C0E-E6BF-4070-80CD-D953C497C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9824"/>
            <a:ext cx="2667000" cy="1086928"/>
          </a:xfrm>
          <a:prstGeom prst="rect">
            <a:avLst/>
          </a:prstGeom>
        </p:spPr>
      </p:pic>
      <p:pic>
        <p:nvPicPr>
          <p:cNvPr id="8" name="Picture 7">
            <a:extLst>
              <a:ext uri="{FF2B5EF4-FFF2-40B4-BE49-F238E27FC236}">
                <a16:creationId xmlns:a16="http://schemas.microsoft.com/office/drawing/2014/main" id="{DFC0094F-DF4B-4D8F-885A-5F5924E9E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23072"/>
            <a:ext cx="7772400"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br>
              <a:rPr lang="en-US" sz="2800" b="1" dirty="0"/>
            </a:br>
            <a:r>
              <a:rPr lang="en-US" sz="3100" b="1" dirty="0"/>
              <a:t>Missouri River Project Area</a:t>
            </a:r>
            <a:br>
              <a:rPr lang="en-US" sz="2800" b="1" dirty="0"/>
            </a:br>
            <a:endParaRPr lang="en-US" sz="2800" b="1" dirty="0"/>
          </a:p>
        </p:txBody>
      </p:sp>
      <p:sp>
        <p:nvSpPr>
          <p:cNvPr id="3" name="Content Placeholder 2"/>
          <p:cNvSpPr>
            <a:spLocks noGrp="1"/>
          </p:cNvSpPr>
          <p:nvPr>
            <p:ph idx="1"/>
          </p:nvPr>
        </p:nvSpPr>
        <p:spPr>
          <a:xfrm>
            <a:off x="1219200" y="5334000"/>
            <a:ext cx="7620000" cy="1295400"/>
          </a:xfrm>
        </p:spPr>
        <p:txBody>
          <a:bodyPr>
            <a:normAutofit fontScale="92500" lnSpcReduction="20000"/>
          </a:bodyPr>
          <a:lstStyle/>
          <a:p>
            <a:pPr lvl="1">
              <a:buFont typeface="Wingdings" panose="05000000000000000000" pitchFamily="2" charset="2"/>
              <a:buChar char="§"/>
            </a:pPr>
            <a:r>
              <a:rPr lang="en-US" sz="1600" dirty="0"/>
              <a:t>35 miles river corridor  - Holter Lake to Cascade </a:t>
            </a:r>
          </a:p>
          <a:p>
            <a:pPr lvl="1">
              <a:buFont typeface="Wingdings" panose="05000000000000000000" pitchFamily="2" charset="2"/>
              <a:buChar char="§"/>
            </a:pPr>
            <a:r>
              <a:rPr lang="en-US" sz="1600" dirty="0"/>
              <a:t>3 miles up Dearborn River and 12.5 miles up Stickney Creek</a:t>
            </a:r>
          </a:p>
          <a:p>
            <a:pPr lvl="1">
              <a:buFont typeface="Wingdings" panose="05000000000000000000" pitchFamily="2" charset="2"/>
              <a:buChar char="§"/>
            </a:pPr>
            <a:r>
              <a:rPr lang="en-US" sz="1600" dirty="0"/>
              <a:t>55,000 total acres</a:t>
            </a:r>
          </a:p>
          <a:p>
            <a:pPr lvl="1">
              <a:buFont typeface="Wingdings" panose="05000000000000000000" pitchFamily="2" charset="2"/>
              <a:buChar char="§"/>
            </a:pPr>
            <a:r>
              <a:rPr lang="en-US" sz="1600" dirty="0"/>
              <a:t>16 Fishing access sites </a:t>
            </a:r>
          </a:p>
          <a:p>
            <a:pPr lvl="1">
              <a:buFont typeface="Wingdings" panose="05000000000000000000" pitchFamily="2" charset="2"/>
              <a:buChar char="§"/>
            </a:pPr>
            <a:r>
              <a:rPr lang="en-US" sz="1600" dirty="0"/>
              <a:t>79% private, 11% public </a:t>
            </a:r>
          </a:p>
          <a:p>
            <a:endParaRPr lang="en-US" dirty="0"/>
          </a:p>
        </p:txBody>
      </p:sp>
      <p:graphicFrame>
        <p:nvGraphicFramePr>
          <p:cNvPr id="7" name="Object 6">
            <a:extLst>
              <a:ext uri="{FF2B5EF4-FFF2-40B4-BE49-F238E27FC236}">
                <a16:creationId xmlns:a16="http://schemas.microsoft.com/office/drawing/2014/main" id="{3032F9DF-DA08-4CE7-974F-B08320934157}"/>
              </a:ext>
            </a:extLst>
          </p:cNvPr>
          <p:cNvGraphicFramePr>
            <a:graphicFrameLocks noChangeAspect="1"/>
          </p:cNvGraphicFramePr>
          <p:nvPr>
            <p:extLst>
              <p:ext uri="{D42A27DB-BD31-4B8C-83A1-F6EECF244321}">
                <p14:modId xmlns:p14="http://schemas.microsoft.com/office/powerpoint/2010/main" val="2550522966"/>
              </p:ext>
            </p:extLst>
          </p:nvPr>
        </p:nvGraphicFramePr>
        <p:xfrm>
          <a:off x="1239078" y="1143000"/>
          <a:ext cx="6972300" cy="3944938"/>
        </p:xfrm>
        <a:graphic>
          <a:graphicData uri="http://schemas.openxmlformats.org/presentationml/2006/ole">
            <mc:AlternateContent xmlns:mc="http://schemas.openxmlformats.org/markup-compatibility/2006">
              <mc:Choice xmlns:v="urn:schemas-microsoft-com:vml" Requires="v">
                <p:oleObj name="Acrobat Document" r:id="rId2" imgW="11658513" imgH="7543568" progId="AcroExch.Document.DC">
                  <p:embed/>
                </p:oleObj>
              </mc:Choice>
              <mc:Fallback>
                <p:oleObj name="Acrobat Document" r:id="rId2" imgW="11658513" imgH="7543568" progId="AcroExch.Document.DC">
                  <p:embed/>
                  <p:pic>
                    <p:nvPicPr>
                      <p:cNvPr id="7" name="Object 6">
                        <a:extLst>
                          <a:ext uri="{FF2B5EF4-FFF2-40B4-BE49-F238E27FC236}">
                            <a16:creationId xmlns:a16="http://schemas.microsoft.com/office/drawing/2014/main" id="{3032F9DF-DA08-4CE7-974F-B08320934157}"/>
                          </a:ext>
                        </a:extLst>
                      </p:cNvPr>
                      <p:cNvPicPr/>
                      <p:nvPr/>
                    </p:nvPicPr>
                    <p:blipFill>
                      <a:blip r:embed="rId3"/>
                      <a:stretch>
                        <a:fillRect/>
                      </a:stretch>
                    </p:blipFill>
                    <p:spPr>
                      <a:xfrm>
                        <a:off x="1239078" y="1143000"/>
                        <a:ext cx="6972300" cy="3944938"/>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a:t>2023 Treatment Plan</a:t>
            </a:r>
          </a:p>
        </p:txBody>
      </p:sp>
      <p:sp>
        <p:nvSpPr>
          <p:cNvPr id="3" name="Content Placeholder 2"/>
          <p:cNvSpPr>
            <a:spLocks noGrp="1"/>
          </p:cNvSpPr>
          <p:nvPr>
            <p:ph idx="1"/>
          </p:nvPr>
        </p:nvSpPr>
        <p:spPr>
          <a:xfrm>
            <a:off x="457200" y="1371600"/>
            <a:ext cx="8077200" cy="4953000"/>
          </a:xfrm>
        </p:spPr>
        <p:txBody>
          <a:bodyPr numCol="1">
            <a:normAutofit lnSpcReduction="10000"/>
          </a:bodyPr>
          <a:lstStyle/>
          <a:p>
            <a:r>
              <a:rPr lang="en-US" sz="2000" dirty="0"/>
              <a:t>Treat 2735 acres </a:t>
            </a:r>
          </a:p>
          <a:p>
            <a:r>
              <a:rPr lang="en-US" sz="2000" dirty="0"/>
              <a:t>Islands -- Holter Dam to Cascade Bridge  by boat/backpack</a:t>
            </a:r>
          </a:p>
          <a:p>
            <a:r>
              <a:rPr lang="en-US" sz="2000" dirty="0"/>
              <a:t>Landowner treatments</a:t>
            </a:r>
          </a:p>
          <a:p>
            <a:pPr lvl="1"/>
            <a:r>
              <a:rPr lang="en-US" sz="1600" dirty="0"/>
              <a:t>Aerial/Drone</a:t>
            </a:r>
          </a:p>
          <a:p>
            <a:pPr lvl="1"/>
            <a:r>
              <a:rPr lang="en-US" sz="1600" dirty="0"/>
              <a:t>UTV</a:t>
            </a:r>
          </a:p>
          <a:p>
            <a:pPr lvl="1"/>
            <a:r>
              <a:rPr lang="en-US" sz="1600" dirty="0"/>
              <a:t>Spot treatments</a:t>
            </a:r>
          </a:p>
          <a:p>
            <a:r>
              <a:rPr lang="en-US" sz="2000" dirty="0"/>
              <a:t>Volunteer weed pull</a:t>
            </a:r>
          </a:p>
          <a:p>
            <a:r>
              <a:rPr lang="en-US" sz="2000" dirty="0"/>
              <a:t>Biocontrol agents</a:t>
            </a:r>
          </a:p>
          <a:p>
            <a:r>
              <a:rPr lang="en-US" sz="2000" dirty="0"/>
              <a:t>Survey project area</a:t>
            </a:r>
          </a:p>
          <a:p>
            <a:endParaRPr lang="en-US" sz="2000" dirty="0"/>
          </a:p>
          <a:p>
            <a:pPr marL="0" indent="0">
              <a:buNone/>
            </a:pPr>
            <a:r>
              <a:rPr lang="en-US" sz="2000" dirty="0"/>
              <a:t>Grant Request:</a:t>
            </a:r>
          </a:p>
          <a:p>
            <a:pPr marL="0" indent="0">
              <a:buNone/>
            </a:pPr>
            <a:r>
              <a:rPr lang="en-US" sz="2000"/>
              <a:t>$72,813 </a:t>
            </a:r>
            <a:endParaRPr lang="en-US" sz="1800" dirty="0"/>
          </a:p>
          <a:p>
            <a:endParaRPr lang="en-US" sz="2000" dirty="0"/>
          </a:p>
          <a:p>
            <a:endParaRPr lang="en-US" sz="2000" dirty="0"/>
          </a:p>
          <a:p>
            <a:pPr marL="457200" lvl="1" indent="0">
              <a:buNone/>
            </a:pPr>
            <a:r>
              <a:rPr lang="en-US" sz="800" dirty="0"/>
              <a:t>	    		                              </a:t>
            </a:r>
            <a:r>
              <a:rPr lang="en-US" sz="1200" dirty="0"/>
              <a:t>Eagle Island (21 acres</a:t>
            </a:r>
            <a:r>
              <a:rPr lang="en-US" sz="1000" dirty="0"/>
              <a:t>)</a:t>
            </a:r>
            <a:r>
              <a:rPr lang="en-US" sz="2400" dirty="0"/>
              <a:t>	</a:t>
            </a:r>
          </a:p>
        </p:txBody>
      </p:sp>
      <p:pic>
        <p:nvPicPr>
          <p:cNvPr id="6" name="Picture 5">
            <a:extLst>
              <a:ext uri="{FF2B5EF4-FFF2-40B4-BE49-F238E27FC236}">
                <a16:creationId xmlns:a16="http://schemas.microsoft.com/office/drawing/2014/main" id="{164D6868-E5F3-4593-8E5F-0604388FB3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00" y="2362200"/>
            <a:ext cx="4368800" cy="3276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2214A9-D7AD-4CB7-B14C-5E8D28397BC0}"/>
              </a:ext>
            </a:extLst>
          </p:cNvPr>
          <p:cNvSpPr txBox="1"/>
          <p:nvPr/>
        </p:nvSpPr>
        <p:spPr>
          <a:xfrm>
            <a:off x="322200" y="418981"/>
            <a:ext cx="2192400" cy="369332"/>
          </a:xfrm>
          <a:prstGeom prst="rect">
            <a:avLst/>
          </a:prstGeom>
          <a:noFill/>
        </p:spPr>
        <p:txBody>
          <a:bodyPr wrap="square" rtlCol="0">
            <a:spAutoFit/>
          </a:bodyPr>
          <a:lstStyle/>
          <a:p>
            <a:pPr algn="ctr"/>
            <a:r>
              <a:rPr lang="en-US" b="1" dirty="0"/>
              <a:t>Goals</a:t>
            </a:r>
          </a:p>
        </p:txBody>
      </p:sp>
      <p:sp>
        <p:nvSpPr>
          <p:cNvPr id="23" name="TextBox 22">
            <a:extLst>
              <a:ext uri="{FF2B5EF4-FFF2-40B4-BE49-F238E27FC236}">
                <a16:creationId xmlns:a16="http://schemas.microsoft.com/office/drawing/2014/main" id="{BF5B9969-618C-41BF-9C65-AB5B19EE5B04}"/>
              </a:ext>
            </a:extLst>
          </p:cNvPr>
          <p:cNvSpPr txBox="1"/>
          <p:nvPr/>
        </p:nvSpPr>
        <p:spPr>
          <a:xfrm>
            <a:off x="228600" y="3492078"/>
            <a:ext cx="266700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Expand treatment areas to prevent spread and reintroduction</a:t>
            </a:r>
          </a:p>
          <a:p>
            <a:pPr marL="285750" indent="-285750">
              <a:buFont typeface="Arial" panose="020B0604020202020204" pitchFamily="34" charset="0"/>
              <a:buChar char="•"/>
            </a:pPr>
            <a:r>
              <a:rPr lang="en-US" sz="1400" dirty="0"/>
              <a:t>Establish community weed groups</a:t>
            </a:r>
          </a:p>
          <a:p>
            <a:pPr marL="285750" indent="-285750">
              <a:buFont typeface="Arial" panose="020B0604020202020204" pitchFamily="34" charset="0"/>
              <a:buChar char="•"/>
            </a:pPr>
            <a:r>
              <a:rPr lang="en-US" sz="1400" dirty="0"/>
              <a:t>Raise matching funds</a:t>
            </a:r>
          </a:p>
          <a:p>
            <a:pPr marL="285750" indent="-285750">
              <a:buFont typeface="Arial" panose="020B0604020202020204" pitchFamily="34" charset="0"/>
              <a:buChar char="•"/>
            </a:pPr>
            <a:r>
              <a:rPr lang="en-US" sz="1400" dirty="0"/>
              <a:t>Educate and engage river community</a:t>
            </a:r>
          </a:p>
        </p:txBody>
      </p:sp>
      <p:sp>
        <p:nvSpPr>
          <p:cNvPr id="32" name="TextBox 31">
            <a:extLst>
              <a:ext uri="{FF2B5EF4-FFF2-40B4-BE49-F238E27FC236}">
                <a16:creationId xmlns:a16="http://schemas.microsoft.com/office/drawing/2014/main" id="{F559D557-E068-4379-AE6C-BA8B45CC600B}"/>
              </a:ext>
            </a:extLst>
          </p:cNvPr>
          <p:cNvSpPr txBox="1"/>
          <p:nvPr/>
        </p:nvSpPr>
        <p:spPr>
          <a:xfrm>
            <a:off x="161100" y="2996590"/>
            <a:ext cx="2514600" cy="369332"/>
          </a:xfrm>
          <a:prstGeom prst="rect">
            <a:avLst/>
          </a:prstGeom>
          <a:noFill/>
        </p:spPr>
        <p:txBody>
          <a:bodyPr wrap="square" rtlCol="0">
            <a:spAutoFit/>
          </a:bodyPr>
          <a:lstStyle/>
          <a:p>
            <a:pPr algn="ctr"/>
            <a:r>
              <a:rPr lang="en-US" b="1" dirty="0"/>
              <a:t>Program Objectives</a:t>
            </a:r>
          </a:p>
        </p:txBody>
      </p:sp>
      <p:pic>
        <p:nvPicPr>
          <p:cNvPr id="3" name="Picture 2" descr="Map&#10;&#10;Description automatically generated">
            <a:extLst>
              <a:ext uri="{FF2B5EF4-FFF2-40B4-BE49-F238E27FC236}">
                <a16:creationId xmlns:a16="http://schemas.microsoft.com/office/drawing/2014/main" id="{9D7659C8-65FB-CC1D-14B3-D137D40C908A}"/>
              </a:ext>
            </a:extLst>
          </p:cNvPr>
          <p:cNvPicPr>
            <a:picLocks noChangeAspect="1"/>
          </p:cNvPicPr>
          <p:nvPr/>
        </p:nvPicPr>
        <p:blipFill>
          <a:blip r:embed="rId2"/>
          <a:stretch>
            <a:fillRect/>
          </a:stretch>
        </p:blipFill>
        <p:spPr>
          <a:xfrm>
            <a:off x="2743200" y="333058"/>
            <a:ext cx="5926200" cy="6524942"/>
          </a:xfrm>
          <a:prstGeom prst="rect">
            <a:avLst/>
          </a:prstGeom>
        </p:spPr>
      </p:pic>
      <p:sp>
        <p:nvSpPr>
          <p:cNvPr id="4" name="TextBox 3">
            <a:extLst>
              <a:ext uri="{FF2B5EF4-FFF2-40B4-BE49-F238E27FC236}">
                <a16:creationId xmlns:a16="http://schemas.microsoft.com/office/drawing/2014/main" id="{C9AD8235-C636-C528-C637-8C2E5788C8BA}"/>
              </a:ext>
            </a:extLst>
          </p:cNvPr>
          <p:cNvSpPr txBox="1"/>
          <p:nvPr/>
        </p:nvSpPr>
        <p:spPr>
          <a:xfrm>
            <a:off x="322200" y="838200"/>
            <a:ext cx="2353500" cy="1384995"/>
          </a:xfrm>
          <a:prstGeom prst="rect">
            <a:avLst/>
          </a:prstGeom>
          <a:noFill/>
        </p:spPr>
        <p:txBody>
          <a:bodyPr wrap="square" rtlCol="0">
            <a:spAutoFit/>
          </a:bodyPr>
          <a:lstStyle/>
          <a:p>
            <a:pPr algn="ctr"/>
            <a:r>
              <a:rPr lang="en-US" sz="1400" dirty="0">
                <a:solidFill>
                  <a:srgbClr val="000000"/>
                </a:solidFill>
                <a:latin typeface="Arial" panose="020B0604020202020204" pitchFamily="34" charset="0"/>
              </a:rPr>
              <a:t>T</a:t>
            </a:r>
            <a:r>
              <a:rPr lang="en-US" sz="1400" b="0" i="0" dirty="0">
                <a:solidFill>
                  <a:srgbClr val="000000"/>
                </a:solidFill>
                <a:effectLst/>
                <a:latin typeface="Arial" panose="020B0604020202020204" pitchFamily="34" charset="0"/>
              </a:rPr>
              <a:t>o decrease spread of noxious weeds throughout the river corridor for the health and benefit of people, livestock, and wildlife</a:t>
            </a:r>
            <a:endParaRPr lang="en-US" sz="1400" dirty="0"/>
          </a:p>
        </p:txBody>
      </p:sp>
    </p:spTree>
    <p:extLst>
      <p:ext uri="{BB962C8B-B14F-4D97-AF65-F5344CB8AC3E}">
        <p14:creationId xmlns:p14="http://schemas.microsoft.com/office/powerpoint/2010/main" val="392017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Monitoring and Mapping</a:t>
            </a:r>
          </a:p>
        </p:txBody>
      </p:sp>
      <p:pic>
        <p:nvPicPr>
          <p:cNvPr id="6" name="Content Placeholder 5">
            <a:extLst>
              <a:ext uri="{FF2B5EF4-FFF2-40B4-BE49-F238E27FC236}">
                <a16:creationId xmlns:a16="http://schemas.microsoft.com/office/drawing/2014/main" id="{AC886427-0762-40C7-9EED-92D02412FB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95400"/>
            <a:ext cx="2262981" cy="4525963"/>
          </a:xfrm>
        </p:spPr>
      </p:pic>
      <p:sp>
        <p:nvSpPr>
          <p:cNvPr id="8" name="TextBox 7">
            <a:extLst>
              <a:ext uri="{FF2B5EF4-FFF2-40B4-BE49-F238E27FC236}">
                <a16:creationId xmlns:a16="http://schemas.microsoft.com/office/drawing/2014/main" id="{5618E6C3-01AD-48D4-B324-A429E32AD6EA}"/>
              </a:ext>
            </a:extLst>
          </p:cNvPr>
          <p:cNvSpPr txBox="1"/>
          <p:nvPr/>
        </p:nvSpPr>
        <p:spPr>
          <a:xfrm>
            <a:off x="3886200" y="1142999"/>
            <a:ext cx="4343400" cy="4524315"/>
          </a:xfrm>
          <a:prstGeom prst="rect">
            <a:avLst/>
          </a:prstGeom>
          <a:noFill/>
        </p:spPr>
        <p:txBody>
          <a:bodyPr wrap="square">
            <a:spAutoFit/>
          </a:bodyPr>
          <a:lstStyle/>
          <a:p>
            <a:r>
              <a:rPr lang="en-US" u="sng" dirty="0"/>
              <a:t>Standard Impact Monitoring Protocol</a:t>
            </a:r>
          </a:p>
          <a:p>
            <a:pPr>
              <a:buFont typeface="Arial" pitchFamily="34" charset="0"/>
              <a:buChar char="•"/>
            </a:pPr>
            <a:r>
              <a:rPr lang="en-US" dirty="0"/>
              <a:t>Establish permanent sites </a:t>
            </a:r>
          </a:p>
          <a:p>
            <a:pPr>
              <a:buFont typeface="Arial" pitchFamily="34" charset="0"/>
              <a:buChar char="•"/>
            </a:pPr>
            <a:r>
              <a:rPr lang="en-US" dirty="0"/>
              <a:t>Record plant properties</a:t>
            </a:r>
          </a:p>
          <a:p>
            <a:endParaRPr lang="en-US" dirty="0"/>
          </a:p>
          <a:p>
            <a:r>
              <a:rPr lang="en-US" u="sng" dirty="0"/>
              <a:t>Picture Points</a:t>
            </a:r>
          </a:p>
          <a:p>
            <a:pPr>
              <a:buFont typeface="Arial" pitchFamily="34" charset="0"/>
              <a:buChar char="•"/>
            </a:pPr>
            <a:r>
              <a:rPr lang="en-US" dirty="0"/>
              <a:t>Changes in plant populations</a:t>
            </a:r>
          </a:p>
          <a:p>
            <a:endParaRPr lang="en-US" dirty="0"/>
          </a:p>
          <a:p>
            <a:r>
              <a:rPr lang="en-US" u="sng" dirty="0" err="1"/>
              <a:t>EDDMapS</a:t>
            </a:r>
            <a:r>
              <a:rPr lang="en-US" u="sng" dirty="0"/>
              <a:t> West</a:t>
            </a:r>
            <a:endParaRPr lang="en-US" dirty="0"/>
          </a:p>
          <a:p>
            <a:pPr>
              <a:buFont typeface="Arial" pitchFamily="34" charset="0"/>
              <a:buChar char="•"/>
            </a:pPr>
            <a:r>
              <a:rPr lang="en-US" dirty="0"/>
              <a:t>Field records/new invasives</a:t>
            </a:r>
          </a:p>
          <a:p>
            <a:pPr>
              <a:buFont typeface="Arial" pitchFamily="34" charset="0"/>
              <a:buChar char="•"/>
            </a:pPr>
            <a:r>
              <a:rPr lang="en-US" dirty="0"/>
              <a:t>Educate new users</a:t>
            </a:r>
          </a:p>
          <a:p>
            <a:endParaRPr lang="en-US" dirty="0"/>
          </a:p>
          <a:p>
            <a:r>
              <a:rPr lang="en-US" u="sng" dirty="0"/>
              <a:t>Arc/GIS</a:t>
            </a:r>
          </a:p>
          <a:p>
            <a:pPr>
              <a:buFont typeface="Arial" pitchFamily="34" charset="0"/>
              <a:buChar char="•"/>
            </a:pPr>
            <a:r>
              <a:rPr lang="en-US" dirty="0"/>
              <a:t>Map treated areas</a:t>
            </a:r>
          </a:p>
          <a:p>
            <a:pPr>
              <a:buFont typeface="Arial" pitchFamily="34" charset="0"/>
              <a:buChar char="•"/>
            </a:pPr>
            <a:r>
              <a:rPr lang="en-US" dirty="0"/>
              <a:t>Map infestations</a:t>
            </a:r>
          </a:p>
          <a:p>
            <a:pPr>
              <a:buFont typeface="Arial" pitchFamily="34" charset="0"/>
              <a:buChar char="•"/>
            </a:pPr>
            <a:r>
              <a:rPr lang="en-US" dirty="0"/>
              <a:t>Incorporate data points</a:t>
            </a:r>
          </a:p>
          <a:p>
            <a:pPr>
              <a:buFont typeface="Arial" pitchFamily="34" charset="0"/>
              <a:buChar char="•"/>
            </a:pPr>
            <a:r>
              <a:rPr lang="en-US" dirty="0"/>
              <a:t>Include landownership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A84DF-BC3B-451B-B05E-6C71EE8B55E4}"/>
              </a:ext>
            </a:extLst>
          </p:cNvPr>
          <p:cNvSpPr>
            <a:spLocks noGrp="1"/>
          </p:cNvSpPr>
          <p:nvPr>
            <p:ph idx="1"/>
          </p:nvPr>
        </p:nvSpPr>
        <p:spPr>
          <a:xfrm>
            <a:off x="914400" y="304801"/>
            <a:ext cx="7772400" cy="1130300"/>
          </a:xfrm>
        </p:spPr>
        <p:txBody>
          <a:bodyPr>
            <a:normAutofit/>
          </a:bodyPr>
          <a:lstStyle/>
          <a:p>
            <a:pPr marL="0" indent="0" algn="ctr">
              <a:buNone/>
            </a:pPr>
            <a:r>
              <a:rPr lang="en-US" sz="2800" dirty="0"/>
              <a:t>Education</a:t>
            </a:r>
            <a:endParaRPr lang="en-US" dirty="0"/>
          </a:p>
          <a:p>
            <a:pPr marL="0" indent="0" algn="ctr">
              <a:buNone/>
            </a:pPr>
            <a:r>
              <a:rPr lang="en-US" sz="2400" dirty="0"/>
              <a:t>Early Detection/Rapid Response</a:t>
            </a:r>
          </a:p>
        </p:txBody>
      </p:sp>
      <p:sp>
        <p:nvSpPr>
          <p:cNvPr id="4" name="Text Placeholder 3">
            <a:extLst>
              <a:ext uri="{FF2B5EF4-FFF2-40B4-BE49-F238E27FC236}">
                <a16:creationId xmlns:a16="http://schemas.microsoft.com/office/drawing/2014/main" id="{C83B9497-4F54-4161-B23C-C10AAB451B4B}"/>
              </a:ext>
            </a:extLst>
          </p:cNvPr>
          <p:cNvSpPr>
            <a:spLocks noGrp="1"/>
          </p:cNvSpPr>
          <p:nvPr>
            <p:ph type="body" sz="half" idx="2"/>
          </p:nvPr>
        </p:nvSpPr>
        <p:spPr>
          <a:xfrm>
            <a:off x="3352800" y="1905000"/>
            <a:ext cx="5334000" cy="1676400"/>
          </a:xfrm>
        </p:spPr>
        <p:txBody>
          <a:bodyPr>
            <a:normAutofit/>
          </a:bodyPr>
          <a:lstStyle/>
          <a:p>
            <a:pPr marL="285750" indent="-285750">
              <a:buFont typeface="Arial" panose="020B0604020202020204" pitchFamily="34" charset="0"/>
              <a:buChar char="•"/>
            </a:pPr>
            <a:r>
              <a:rPr lang="en-US" dirty="0"/>
              <a:t>Social Media Campaign (Facebook, Instagram, Twitter)</a:t>
            </a:r>
          </a:p>
          <a:p>
            <a:pPr marL="285750" indent="-285750">
              <a:buFont typeface="Arial" panose="020B0604020202020204" pitchFamily="34" charset="0"/>
              <a:buChar char="•"/>
            </a:pPr>
            <a:r>
              <a:rPr lang="en-US" dirty="0"/>
              <a:t>Landowners</a:t>
            </a:r>
          </a:p>
          <a:p>
            <a:pPr marL="285750" indent="-285750">
              <a:buFont typeface="Arial" panose="020B0604020202020204" pitchFamily="34" charset="0"/>
              <a:buChar char="•"/>
            </a:pPr>
            <a:r>
              <a:rPr lang="en-US" dirty="0"/>
              <a:t>Fishing Guides/Outfitters</a:t>
            </a:r>
          </a:p>
          <a:p>
            <a:pPr marL="285750" indent="-285750">
              <a:buFont typeface="Arial" panose="020B0604020202020204" pitchFamily="34" charset="0"/>
              <a:buChar char="•"/>
            </a:pPr>
            <a:r>
              <a:rPr lang="en-US" dirty="0"/>
              <a:t>Fly Shops (Craig, Wolf Creek, Cascade, Helena) </a:t>
            </a:r>
          </a:p>
          <a:p>
            <a:pPr marL="285750" indent="-285750">
              <a:buFont typeface="Arial" panose="020B0604020202020204" pitchFamily="34" charset="0"/>
              <a:buChar char="•"/>
            </a:pPr>
            <a:r>
              <a:rPr lang="en-US" dirty="0"/>
              <a:t>Outdoor recreation shops (</a:t>
            </a:r>
            <a:r>
              <a:rPr lang="en-US" dirty="0" err="1"/>
              <a:t>Trxstle</a:t>
            </a:r>
            <a:r>
              <a:rPr lang="en-US" dirty="0"/>
              <a:t>, </a:t>
            </a:r>
            <a:r>
              <a:rPr lang="en-US" dirty="0" err="1"/>
              <a:t>BaseCamp</a:t>
            </a:r>
            <a:r>
              <a:rPr lang="en-US" dirty="0"/>
              <a:t>, Capital Sports)</a:t>
            </a:r>
          </a:p>
          <a:p>
            <a:pPr marL="285750" indent="-285750">
              <a:buFont typeface="Arial" panose="020B0604020202020204" pitchFamily="34" charset="0"/>
              <a:buChar char="•"/>
            </a:pPr>
            <a:r>
              <a:rPr lang="en-US" dirty="0"/>
              <a:t>Outdoor Groups (TU, MT Audubon, Scouts of America)</a:t>
            </a:r>
          </a:p>
          <a:p>
            <a:pPr marL="285750" indent="-285750">
              <a:buFont typeface="Arial" panose="020B0604020202020204" pitchFamily="34" charset="0"/>
              <a:buChar char="•"/>
            </a:pPr>
            <a:endParaRPr lang="en-US" dirty="0"/>
          </a:p>
        </p:txBody>
      </p:sp>
      <p:pic>
        <p:nvPicPr>
          <p:cNvPr id="2050" name="Picture 2" descr="Invasive Species - Purple Loosestrife">
            <a:extLst>
              <a:ext uri="{FF2B5EF4-FFF2-40B4-BE49-F238E27FC236}">
                <a16:creationId xmlns:a16="http://schemas.microsoft.com/office/drawing/2014/main" id="{B44473C6-D42C-4EC0-B9E8-3A1FACD6F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272" y="3544349"/>
            <a:ext cx="1867455" cy="2806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nock Out Burdock!">
            <a:extLst>
              <a:ext uri="{FF2B5EF4-FFF2-40B4-BE49-F238E27FC236}">
                <a16:creationId xmlns:a16="http://schemas.microsoft.com/office/drawing/2014/main" id="{B31C2121-9D6C-41BC-ABDC-CD9607D1A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8" y="1479637"/>
            <a:ext cx="2887463" cy="2309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INet Portal Network - Ventenata dubia">
            <a:extLst>
              <a:ext uri="{FF2B5EF4-FFF2-40B4-BE49-F238E27FC236}">
                <a16:creationId xmlns:a16="http://schemas.microsoft.com/office/drawing/2014/main" id="{FFFC5B7B-C5B0-49DA-A53D-4D0E03D6B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80" y="4122050"/>
            <a:ext cx="19431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3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2895600"/>
          </a:xfrm>
        </p:spPr>
        <p:txBody>
          <a:bodyPr>
            <a:normAutofit fontScale="90000"/>
          </a:bodyPr>
          <a:lstStyle/>
          <a:p>
            <a:r>
              <a:rPr lang="en-US" sz="2800" dirty="0">
                <a:latin typeface="Bahnschrift Condensed" panose="020B0502040204020203" pitchFamily="34" charset="0"/>
              </a:rPr>
              <a:t>Partners </a:t>
            </a:r>
            <a:br>
              <a:rPr lang="en-US" sz="2800" dirty="0">
                <a:latin typeface="Bahnschrift Condensed" panose="020B0502040204020203" pitchFamily="34" charset="0"/>
              </a:rPr>
            </a:br>
            <a:r>
              <a:rPr lang="en-US" sz="1800" dirty="0">
                <a:latin typeface="Bahnschrift Condensed" panose="020B0502040204020203" pitchFamily="34" charset="0"/>
              </a:rPr>
              <a:t>Upper Missouri Watershed Alliance</a:t>
            </a:r>
            <a:br>
              <a:rPr lang="en-US" sz="1800" dirty="0">
                <a:latin typeface="Bahnschrift Condensed" panose="020B0502040204020203" pitchFamily="34" charset="0"/>
              </a:rPr>
            </a:br>
            <a:r>
              <a:rPr lang="en-US" sz="1800" dirty="0">
                <a:latin typeface="Bahnschrift Condensed" panose="020B0502040204020203" pitchFamily="34" charset="0"/>
              </a:rPr>
              <a:t>Lewis and Clark and Cascade County Weed Districts</a:t>
            </a:r>
            <a:br>
              <a:rPr lang="en-US" sz="1800" dirty="0">
                <a:latin typeface="Bahnschrift Condensed" panose="020B0502040204020203" pitchFamily="34" charset="0"/>
              </a:rPr>
            </a:br>
            <a:r>
              <a:rPr lang="en-US" sz="1800" dirty="0">
                <a:latin typeface="Bahnschrift Condensed" panose="020B0502040204020203" pitchFamily="34" charset="0"/>
              </a:rPr>
              <a:t>MT Fish, Wildlife and Parks</a:t>
            </a:r>
            <a:br>
              <a:rPr lang="en-US" sz="1800" dirty="0">
                <a:latin typeface="Bahnschrift Condensed" panose="020B0502040204020203" pitchFamily="34" charset="0"/>
              </a:rPr>
            </a:br>
            <a:r>
              <a:rPr lang="en-US" sz="1800" dirty="0">
                <a:latin typeface="Bahnschrift Condensed" panose="020B0502040204020203" pitchFamily="34" charset="0"/>
              </a:rPr>
              <a:t>USDA Forest Service</a:t>
            </a:r>
            <a:br>
              <a:rPr lang="en-US" sz="1800" dirty="0">
                <a:latin typeface="Bahnschrift Condensed" panose="020B0502040204020203" pitchFamily="34" charset="0"/>
              </a:rPr>
            </a:br>
            <a:r>
              <a:rPr lang="en-US" sz="1800" dirty="0">
                <a:latin typeface="Bahnschrift Condensed" panose="020B0502040204020203" pitchFamily="34" charset="0"/>
              </a:rPr>
              <a:t>Montana State University </a:t>
            </a:r>
            <a:br>
              <a:rPr lang="en-US" sz="1800" dirty="0">
                <a:latin typeface="Bahnschrift Condensed" panose="020B0502040204020203" pitchFamily="34" charset="0"/>
              </a:rPr>
            </a:br>
            <a:r>
              <a:rPr lang="en-US" sz="1800" dirty="0">
                <a:latin typeface="Bahnschrift Condensed" panose="020B0502040204020203" pitchFamily="34" charset="0"/>
              </a:rPr>
              <a:t>Sterling Ranch, </a:t>
            </a:r>
            <a:r>
              <a:rPr lang="en-US" sz="1800" dirty="0" err="1">
                <a:latin typeface="Bahnschrift Condensed" panose="020B0502040204020203" pitchFamily="34" charset="0"/>
              </a:rPr>
              <a:t>OxBow</a:t>
            </a:r>
            <a:r>
              <a:rPr lang="en-US" sz="1800" dirty="0">
                <a:latin typeface="Bahnschrift Condensed" panose="020B0502040204020203" pitchFamily="34" charset="0"/>
              </a:rPr>
              <a:t> Ranch, Devil’s Kitchen Ranch, Dana Ranch, </a:t>
            </a:r>
            <a:r>
              <a:rPr lang="en-US" sz="1800" dirty="0" err="1">
                <a:latin typeface="Bahnschrift Condensed" panose="020B0502040204020203" pitchFamily="34" charset="0"/>
              </a:rPr>
              <a:t>Willo</a:t>
            </a:r>
            <a:r>
              <a:rPr lang="en-US" sz="1800" dirty="0">
                <a:latin typeface="Bahnschrift Condensed" panose="020B0502040204020203" pitchFamily="34" charset="0"/>
              </a:rPr>
              <a:t> Ranch, Canyon Cattle Co, </a:t>
            </a:r>
            <a:r>
              <a:rPr lang="en-US" sz="1800" dirty="0" err="1">
                <a:latin typeface="Bahnschrift Condensed" panose="020B0502040204020203" pitchFamily="34" charset="0"/>
              </a:rPr>
              <a:t>Mortag</a:t>
            </a:r>
            <a:r>
              <a:rPr lang="en-US" sz="1800" dirty="0">
                <a:latin typeface="Bahnschrift Condensed" panose="020B0502040204020203" pitchFamily="34" charset="0"/>
              </a:rPr>
              <a:t> Ranch</a:t>
            </a:r>
            <a:br>
              <a:rPr lang="en-US" sz="1800" dirty="0">
                <a:latin typeface="Bahnschrift Condensed" panose="020B0502040204020203" pitchFamily="34" charset="0"/>
              </a:rPr>
            </a:br>
            <a:r>
              <a:rPr lang="en-US" sz="1800" dirty="0">
                <a:latin typeface="Bahnschrift Condensed" panose="020B0502040204020203" pitchFamily="34" charset="0"/>
              </a:rPr>
              <a:t>Headhunters, Montana Trout, Cross Currents, Wolf Creek Angler</a:t>
            </a:r>
            <a:br>
              <a:rPr lang="en-US" sz="1800" dirty="0">
                <a:latin typeface="Bahnschrift Condensed" panose="020B0502040204020203" pitchFamily="34" charset="0"/>
              </a:rPr>
            </a:br>
            <a:r>
              <a:rPr lang="en-US" sz="1800" dirty="0">
                <a:latin typeface="Bahnschrift Condensed" panose="020B0502040204020203" pitchFamily="34" charset="0"/>
              </a:rPr>
              <a:t>West River Land Management, Helena Weed Control, Red Iron Air</a:t>
            </a:r>
            <a:br>
              <a:rPr lang="en-US" sz="1800" dirty="0">
                <a:latin typeface="Bahnschrift Condensed" panose="020B0502040204020203" pitchFamily="34" charset="0"/>
              </a:rPr>
            </a:br>
            <a:r>
              <a:rPr lang="en-US" sz="1800" dirty="0" err="1">
                <a:latin typeface="Bahnschrift Condensed" panose="020B0502040204020203" pitchFamily="34" charset="0"/>
              </a:rPr>
              <a:t>NorthWestern</a:t>
            </a:r>
            <a:r>
              <a:rPr lang="en-US" sz="1800" dirty="0">
                <a:latin typeface="Bahnschrift Condensed" panose="020B0502040204020203" pitchFamily="34" charset="0"/>
              </a:rPr>
              <a:t> Energy</a:t>
            </a:r>
            <a:endParaRPr lang="en-US" sz="2800" dirty="0">
              <a:latin typeface="Bahnschrift Condensed" panose="020B0502040204020203" pitchFamily="34" charset="0"/>
            </a:endParaRPr>
          </a:p>
        </p:txBody>
      </p:sp>
      <p:pic>
        <p:nvPicPr>
          <p:cNvPr id="8" name="Picture 7" descr="A picture containing sky, outdoor, snow, mountain&#10;&#10;Description automatically generated">
            <a:extLst>
              <a:ext uri="{FF2B5EF4-FFF2-40B4-BE49-F238E27FC236}">
                <a16:creationId xmlns:a16="http://schemas.microsoft.com/office/drawing/2014/main" id="{E43F6276-37AE-3F66-2A7E-B4708676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05200"/>
            <a:ext cx="6019800" cy="2438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6256</TotalTime>
  <Words>331</Words>
  <Application>Microsoft Office PowerPoint</Application>
  <PresentationFormat>On-screen Show (4:3)</PresentationFormat>
  <Paragraphs>60</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Bahnschrift</vt:lpstr>
      <vt:lpstr>Bahnschrift Condensed</vt:lpstr>
      <vt:lpstr>Baskerville Old Face</vt:lpstr>
      <vt:lpstr>Calibri</vt:lpstr>
      <vt:lpstr>Wingdings</vt:lpstr>
      <vt:lpstr>Office Theme</vt:lpstr>
      <vt:lpstr>Acrobat Document</vt:lpstr>
      <vt:lpstr> </vt:lpstr>
      <vt:lpstr> Missouri River Project Area </vt:lpstr>
      <vt:lpstr>2023 Treatment Plan</vt:lpstr>
      <vt:lpstr>PowerPoint Presentation</vt:lpstr>
      <vt:lpstr>   Monitoring and Mapping</vt:lpstr>
      <vt:lpstr>PowerPoint Presentation</vt:lpstr>
      <vt:lpstr>Partners  Upper Missouri Watershed Alliance Lewis and Clark and Cascade County Weed Districts MT Fish, Wildlife and Parks USDA Forest Service Montana State University  Sterling Ranch, OxBow Ranch, Devil’s Kitchen Ranch, Dana Ranch, Willo Ranch, Canyon Cattle Co, Mortag Ranch Headhunters, Montana Trout, Cross Currents, Wolf Creek Angler West River Land Management, Helena Weed Control, Red Iron Air NorthWestern Energy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dc:creator>
  <cp:lastModifiedBy>Sherry Meador</cp:lastModifiedBy>
  <cp:revision>67</cp:revision>
  <cp:lastPrinted>2023-03-08T00:37:15Z</cp:lastPrinted>
  <dcterms:created xsi:type="dcterms:W3CDTF">2018-02-28T18:54:36Z</dcterms:created>
  <dcterms:modified xsi:type="dcterms:W3CDTF">2023-03-08T00:57:47Z</dcterms:modified>
</cp:coreProperties>
</file>