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2" r:id="rId5"/>
    <p:sldId id="259" r:id="rId6"/>
    <p:sldId id="261" r:id="rId7"/>
    <p:sldId id="260" r:id="rId8"/>
  </p:sldIdLst>
  <p:sldSz cx="9144000" cy="6858000" type="screen4x3"/>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rry Meador" initials="SM" lastIdx="1" clrIdx="0">
    <p:extLst>
      <p:ext uri="{19B8F6BF-5375-455C-9EA6-DF929625EA0E}">
        <p15:presenceInfo xmlns:p15="http://schemas.microsoft.com/office/powerpoint/2012/main" userId="1293661a02910d2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1" d="100"/>
          <a:sy n="111" d="100"/>
        </p:scale>
        <p:origin x="1596" y="96"/>
      </p:cViewPr>
      <p:guideLst>
        <p:guide orient="horz" pos="2160"/>
        <p:guide pos="2880"/>
      </p:guideLst>
    </p:cSldViewPr>
  </p:slideViewPr>
  <p:notesTextViewPr>
    <p:cViewPr>
      <p:scale>
        <a:sx n="100" d="100"/>
        <a:sy n="100" d="100"/>
      </p:scale>
      <p:origin x="0" y="0"/>
    </p:cViewPr>
  </p:notesTextViewPr>
  <p:notesViewPr>
    <p:cSldViewPr>
      <p:cViewPr varScale="1">
        <p:scale>
          <a:sx n="58" d="100"/>
          <a:sy n="58" d="100"/>
        </p:scale>
        <p:origin x="302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ry Meador" userId="1293661a02910d28" providerId="LiveId" clId="{5474C96D-7795-4786-81BF-72342C431F84}"/>
    <pc:docChg chg="custSel modSld">
      <pc:chgData name="Sherry Meador" userId="1293661a02910d28" providerId="LiveId" clId="{5474C96D-7795-4786-81BF-72342C431F84}" dt="2024-05-01T20:21:04.741" v="192" actId="20577"/>
      <pc:docMkLst>
        <pc:docMk/>
      </pc:docMkLst>
      <pc:sldChg chg="modSp mod">
        <pc:chgData name="Sherry Meador" userId="1293661a02910d28" providerId="LiveId" clId="{5474C96D-7795-4786-81BF-72342C431F84}" dt="2024-05-01T20:21:04.741" v="192" actId="20577"/>
        <pc:sldMkLst>
          <pc:docMk/>
          <pc:sldMk cId="0" sldId="256"/>
        </pc:sldMkLst>
        <pc:spChg chg="mod">
          <ac:chgData name="Sherry Meador" userId="1293661a02910d28" providerId="LiveId" clId="{5474C96D-7795-4786-81BF-72342C431F84}" dt="2024-05-01T20:21:04.741" v="192" actId="20577"/>
          <ac:spMkLst>
            <pc:docMk/>
            <pc:sldMk cId="0" sldId="256"/>
            <ac:spMk id="3" creationId="{00000000-0000-0000-0000-000000000000}"/>
          </ac:spMkLst>
        </pc:spChg>
      </pc:sldChg>
      <pc:sldChg chg="modSp mod">
        <pc:chgData name="Sherry Meador" userId="1293661a02910d28" providerId="LiveId" clId="{5474C96D-7795-4786-81BF-72342C431F84}" dt="2024-05-01T20:18:36.253" v="190" actId="6549"/>
        <pc:sldMkLst>
          <pc:docMk/>
          <pc:sldMk cId="0" sldId="258"/>
        </pc:sldMkLst>
        <pc:spChg chg="mod">
          <ac:chgData name="Sherry Meador" userId="1293661a02910d28" providerId="LiveId" clId="{5474C96D-7795-4786-81BF-72342C431F84}" dt="2024-05-01T20:18:36.253" v="190" actId="6549"/>
          <ac:spMkLst>
            <pc:docMk/>
            <pc:sldMk cId="0" sldId="258"/>
            <ac:spMk id="3" creationId="{00000000-0000-0000-0000-000000000000}"/>
          </ac:spMkLst>
        </pc:spChg>
        <pc:spChg chg="mod">
          <ac:chgData name="Sherry Meador" userId="1293661a02910d28" providerId="LiveId" clId="{5474C96D-7795-4786-81BF-72342C431F84}" dt="2024-05-01T20:17:15.178" v="85" actId="20577"/>
          <ac:spMkLst>
            <pc:docMk/>
            <pc:sldMk cId="0" sldId="258"/>
            <ac:spMk id="7" creationId="{CCACE04F-551E-D271-17DE-3D1BB20978C6}"/>
          </ac:spMkLst>
        </pc:spChg>
        <pc:picChg chg="mod">
          <ac:chgData name="Sherry Meador" userId="1293661a02910d28" providerId="LiveId" clId="{5474C96D-7795-4786-81BF-72342C431F84}" dt="2024-05-01T20:15:58.536" v="28" actId="14100"/>
          <ac:picMkLst>
            <pc:docMk/>
            <pc:sldMk cId="0" sldId="258"/>
            <ac:picMk id="4" creationId="{6D0B3F64-0224-FC13-9D9C-69C38FAA2D96}"/>
          </ac:picMkLst>
        </pc:picChg>
      </pc:sldChg>
      <pc:sldChg chg="modSp mod">
        <pc:chgData name="Sherry Meador" userId="1293661a02910d28" providerId="LiveId" clId="{5474C96D-7795-4786-81BF-72342C431F84}" dt="2024-03-11T14:59:45.097" v="27" actId="20577"/>
        <pc:sldMkLst>
          <pc:docMk/>
          <pc:sldMk cId="3038139743" sldId="261"/>
        </pc:sldMkLst>
        <pc:spChg chg="mod">
          <ac:chgData name="Sherry Meador" userId="1293661a02910d28" providerId="LiveId" clId="{5474C96D-7795-4786-81BF-72342C431F84}" dt="2024-03-11T14:59:45.097" v="27" actId="20577"/>
          <ac:spMkLst>
            <pc:docMk/>
            <pc:sldMk cId="3038139743" sldId="261"/>
            <ac:spMk id="4" creationId="{C83B9497-4F54-4161-B23C-C10AAB451B4B}"/>
          </ac:spMkLst>
        </pc:spChg>
      </pc:sldChg>
      <pc:sldChg chg="modSp mod">
        <pc:chgData name="Sherry Meador" userId="1293661a02910d28" providerId="LiveId" clId="{5474C96D-7795-4786-81BF-72342C431F84}" dt="2024-03-11T14:59:01.903" v="18" actId="20577"/>
        <pc:sldMkLst>
          <pc:docMk/>
          <pc:sldMk cId="3920177888" sldId="262"/>
        </pc:sldMkLst>
        <pc:spChg chg="mod">
          <ac:chgData name="Sherry Meador" userId="1293661a02910d28" providerId="LiveId" clId="{5474C96D-7795-4786-81BF-72342C431F84}" dt="2024-03-11T14:59:01.903" v="18" actId="20577"/>
          <ac:spMkLst>
            <pc:docMk/>
            <pc:sldMk cId="3920177888" sldId="262"/>
            <ac:spMk id="23" creationId="{BF5B9969-618C-41BF-9C65-AB5B19EE5B0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AEC5AE84-DC41-4217-9CA3-DB99F9F75E19}" type="datetimeFigureOut">
              <a:rPr lang="en-US" smtClean="0"/>
              <a:t>5/1/2024</a:t>
            </a:fld>
            <a:endParaRPr lang="en-US"/>
          </a:p>
        </p:txBody>
      </p:sp>
      <p:sp>
        <p:nvSpPr>
          <p:cNvPr id="4" name="Slide Image Placeholder 3"/>
          <p:cNvSpPr>
            <a:spLocks noGrp="1" noRot="1" noChangeAspect="1"/>
          </p:cNvSpPr>
          <p:nvPr>
            <p:ph type="sldImg" idx="2"/>
          </p:nvPr>
        </p:nvSpPr>
        <p:spPr>
          <a:xfrm>
            <a:off x="1438275" y="1173163"/>
            <a:ext cx="4222750"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C5579740-CE1F-43CD-ACC4-C6D2F5FB6573}" type="slidenum">
              <a:rPr lang="en-US" smtClean="0"/>
              <a:t>‹#›</a:t>
            </a:fld>
            <a:endParaRPr lang="en-US"/>
          </a:p>
        </p:txBody>
      </p:sp>
    </p:spTree>
    <p:extLst>
      <p:ext uri="{BB962C8B-B14F-4D97-AF65-F5344CB8AC3E}">
        <p14:creationId xmlns:p14="http://schemas.microsoft.com/office/powerpoint/2010/main" val="2978563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EDD9678-8259-459E-AF87-991DCCCC5AAA}"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DD9678-8259-459E-AF87-991DCCCC5AAA}"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DD9678-8259-459E-AF87-991DCCCC5AAA}"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DD9678-8259-459E-AF87-991DCCCC5AAA}"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D9678-8259-459E-AF87-991DCCCC5AAA}"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DD9678-8259-459E-AF87-991DCCCC5AAA}"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DD9678-8259-459E-AF87-991DCCCC5AAA}" type="datetimeFigureOut">
              <a:rPr lang="en-US" smtClean="0"/>
              <a:t>5/1/2024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DD9678-8259-459E-AF87-991DCCCC5AAA}" type="datetimeFigureOut">
              <a:rPr lang="en-US" smtClean="0"/>
              <a:t>5/1/2024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D9678-8259-459E-AF87-991DCCCC5AAA}" type="datetimeFigureOut">
              <a:rPr lang="en-US" smtClean="0"/>
              <a:t>5/1/2024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D9678-8259-459E-AF87-991DCCCC5AAA}"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D9678-8259-459E-AF87-991DCCCC5AAA}"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96354-E2E3-4709-ADF1-70B5F0C75B8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D9678-8259-459E-AF87-991DCCCC5AAA}" type="datetimeFigureOut">
              <a:rPr lang="en-US" smtClean="0"/>
              <a:t>5/1/2024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96354-E2E3-4709-ADF1-70B5F0C75B8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1219200"/>
            <a:ext cx="7848600" cy="1579948"/>
          </a:xfrm>
        </p:spPr>
        <p:txBody>
          <a:bodyPr>
            <a:normAutofit lnSpcReduction="10000"/>
          </a:bodyPr>
          <a:lstStyle/>
          <a:p>
            <a:r>
              <a:rPr lang="en-US" sz="2400" dirty="0">
                <a:solidFill>
                  <a:schemeClr val="tx2">
                    <a:lumMod val="75000"/>
                  </a:schemeClr>
                </a:solidFill>
              </a:rPr>
              <a:t>Upper Missouri River Watershed Project</a:t>
            </a:r>
            <a:endParaRPr lang="en-US" sz="2000" dirty="0">
              <a:solidFill>
                <a:schemeClr val="tx2">
                  <a:lumMod val="75000"/>
                </a:schemeClr>
              </a:solidFill>
            </a:endParaRPr>
          </a:p>
          <a:p>
            <a:r>
              <a:rPr lang="en-US" sz="2000" dirty="0">
                <a:solidFill>
                  <a:schemeClr val="tx2">
                    <a:lumMod val="75000"/>
                  </a:schemeClr>
                </a:solidFill>
              </a:rPr>
              <a:t>T24-15</a:t>
            </a:r>
          </a:p>
          <a:p>
            <a:r>
              <a:rPr lang="en-US" sz="2400">
                <a:solidFill>
                  <a:schemeClr val="tx2">
                    <a:lumMod val="75000"/>
                  </a:schemeClr>
                </a:solidFill>
              </a:rPr>
              <a:t>2024 </a:t>
            </a:r>
            <a:r>
              <a:rPr lang="en-US" sz="2400" dirty="0">
                <a:solidFill>
                  <a:schemeClr val="tx2">
                    <a:lumMod val="75000"/>
                  </a:schemeClr>
                </a:solidFill>
              </a:rPr>
              <a:t>Noxious Weed Trust Fund</a:t>
            </a:r>
          </a:p>
          <a:p>
            <a:r>
              <a:rPr lang="en-US" sz="2000" dirty="0">
                <a:solidFill>
                  <a:schemeClr val="tx2">
                    <a:lumMod val="75000"/>
                  </a:schemeClr>
                </a:solidFill>
              </a:rPr>
              <a:t>Grant Hearing</a:t>
            </a:r>
          </a:p>
          <a:p>
            <a:endParaRPr lang="en-US" sz="2000" dirty="0">
              <a:solidFill>
                <a:srgbClr val="00B050"/>
              </a:solidFill>
              <a:latin typeface="Bahnschrift" panose="020B0502040204020203" pitchFamily="34" charset="0"/>
            </a:endParaRPr>
          </a:p>
          <a:p>
            <a:endParaRPr lang="en-US" dirty="0"/>
          </a:p>
        </p:txBody>
      </p:sp>
      <p:pic>
        <p:nvPicPr>
          <p:cNvPr id="5" name="Picture 4">
            <a:extLst>
              <a:ext uri="{FF2B5EF4-FFF2-40B4-BE49-F238E27FC236}">
                <a16:creationId xmlns:a16="http://schemas.microsoft.com/office/drawing/2014/main" id="{AADE9C0E-E6BF-4070-80CD-D953C497C0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4200" y="69824"/>
            <a:ext cx="2667000" cy="1086928"/>
          </a:xfrm>
          <a:prstGeom prst="rect">
            <a:avLst/>
          </a:prstGeom>
        </p:spPr>
      </p:pic>
      <p:pic>
        <p:nvPicPr>
          <p:cNvPr id="8" name="Picture 7">
            <a:extLst>
              <a:ext uri="{FF2B5EF4-FFF2-40B4-BE49-F238E27FC236}">
                <a16:creationId xmlns:a16="http://schemas.microsoft.com/office/drawing/2014/main" id="{DFC0094F-DF4B-4D8F-885A-5F5924E9E4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2723072"/>
            <a:ext cx="7772400" cy="4038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287"/>
            <a:ext cx="8229600" cy="838200"/>
          </a:xfrm>
        </p:spPr>
        <p:txBody>
          <a:bodyPr>
            <a:normAutofit fontScale="90000"/>
          </a:bodyPr>
          <a:lstStyle/>
          <a:p>
            <a:br>
              <a:rPr lang="en-US" sz="2800" b="1" dirty="0"/>
            </a:br>
            <a:r>
              <a:rPr lang="en-US" sz="3100" b="1" dirty="0"/>
              <a:t>Missouri River Project Area</a:t>
            </a:r>
            <a:br>
              <a:rPr lang="en-US" sz="2800" b="1" dirty="0"/>
            </a:br>
            <a:endParaRPr lang="en-US" sz="2800" b="1" dirty="0"/>
          </a:p>
        </p:txBody>
      </p:sp>
      <p:sp>
        <p:nvSpPr>
          <p:cNvPr id="3" name="Content Placeholder 2"/>
          <p:cNvSpPr>
            <a:spLocks noGrp="1"/>
          </p:cNvSpPr>
          <p:nvPr>
            <p:ph idx="1"/>
          </p:nvPr>
        </p:nvSpPr>
        <p:spPr>
          <a:xfrm>
            <a:off x="1219200" y="5334000"/>
            <a:ext cx="7620000" cy="1295400"/>
          </a:xfrm>
        </p:spPr>
        <p:txBody>
          <a:bodyPr>
            <a:normAutofit fontScale="92500" lnSpcReduction="20000"/>
          </a:bodyPr>
          <a:lstStyle/>
          <a:p>
            <a:pPr lvl="1">
              <a:buFont typeface="Wingdings" panose="05000000000000000000" pitchFamily="2" charset="2"/>
              <a:buChar char="§"/>
            </a:pPr>
            <a:r>
              <a:rPr lang="en-US" sz="1600" dirty="0"/>
              <a:t>35 miles river corridor - Holter Lake to Cascade </a:t>
            </a:r>
          </a:p>
          <a:p>
            <a:pPr lvl="1">
              <a:buFont typeface="Wingdings" panose="05000000000000000000" pitchFamily="2" charset="2"/>
              <a:buChar char="§"/>
            </a:pPr>
            <a:r>
              <a:rPr lang="en-US" sz="1600" dirty="0"/>
              <a:t>3 miles up Dearborn River and 12.5 miles up Stickney Creek</a:t>
            </a:r>
          </a:p>
          <a:p>
            <a:pPr lvl="1">
              <a:buFont typeface="Wingdings" panose="05000000000000000000" pitchFamily="2" charset="2"/>
              <a:buChar char="§"/>
            </a:pPr>
            <a:r>
              <a:rPr lang="en-US" sz="1600" dirty="0"/>
              <a:t>55,000 total acres</a:t>
            </a:r>
          </a:p>
          <a:p>
            <a:pPr lvl="1">
              <a:buFont typeface="Wingdings" panose="05000000000000000000" pitchFamily="2" charset="2"/>
              <a:buChar char="§"/>
            </a:pPr>
            <a:r>
              <a:rPr lang="en-US" sz="1600" dirty="0"/>
              <a:t>16 Fishing access sites </a:t>
            </a:r>
          </a:p>
          <a:p>
            <a:pPr lvl="1">
              <a:buFont typeface="Wingdings" panose="05000000000000000000" pitchFamily="2" charset="2"/>
              <a:buChar char="§"/>
            </a:pPr>
            <a:r>
              <a:rPr lang="en-US" sz="1600" dirty="0"/>
              <a:t>79% private, 11% public </a:t>
            </a:r>
          </a:p>
          <a:p>
            <a:endParaRPr lang="en-US" dirty="0"/>
          </a:p>
        </p:txBody>
      </p:sp>
      <p:pic>
        <p:nvPicPr>
          <p:cNvPr id="5" name="Picture 4">
            <a:extLst>
              <a:ext uri="{FF2B5EF4-FFF2-40B4-BE49-F238E27FC236}">
                <a16:creationId xmlns:a16="http://schemas.microsoft.com/office/drawing/2014/main" id="{EEC66AC8-06AC-CA0D-571B-463A82E845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345" y="914400"/>
            <a:ext cx="8229600" cy="42755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44562"/>
          </a:xfrm>
        </p:spPr>
        <p:txBody>
          <a:bodyPr>
            <a:normAutofit/>
          </a:bodyPr>
          <a:lstStyle/>
          <a:p>
            <a:r>
              <a:rPr lang="en-US" sz="2800" b="1" dirty="0"/>
              <a:t>2024 Treatment Plan</a:t>
            </a:r>
          </a:p>
        </p:txBody>
      </p:sp>
      <p:sp>
        <p:nvSpPr>
          <p:cNvPr id="3" name="Content Placeholder 2"/>
          <p:cNvSpPr>
            <a:spLocks noGrp="1"/>
          </p:cNvSpPr>
          <p:nvPr>
            <p:ph idx="1"/>
          </p:nvPr>
        </p:nvSpPr>
        <p:spPr>
          <a:xfrm>
            <a:off x="304800" y="1232780"/>
            <a:ext cx="6324600" cy="5472820"/>
          </a:xfrm>
        </p:spPr>
        <p:txBody>
          <a:bodyPr numCol="1">
            <a:normAutofit fontScale="92500" lnSpcReduction="10000"/>
          </a:bodyPr>
          <a:lstStyle/>
          <a:p>
            <a:r>
              <a:rPr lang="en-US" sz="2000" dirty="0"/>
              <a:t>Treat 997 acres </a:t>
            </a:r>
          </a:p>
          <a:p>
            <a:r>
              <a:rPr lang="en-US" sz="2000" dirty="0"/>
              <a:t>Islands - Holter Dam to Cascade Bridge by boat/backpack</a:t>
            </a:r>
          </a:p>
          <a:p>
            <a:r>
              <a:rPr lang="en-US" sz="2000" dirty="0"/>
              <a:t>Utilize Riparian Management Zone Concept</a:t>
            </a:r>
          </a:p>
          <a:p>
            <a:r>
              <a:rPr lang="en-US" sz="2000" dirty="0"/>
              <a:t>Landowner treatments</a:t>
            </a:r>
          </a:p>
          <a:p>
            <a:pPr lvl="1"/>
            <a:r>
              <a:rPr lang="en-US" sz="1700" dirty="0"/>
              <a:t>Aerial/Drone</a:t>
            </a:r>
          </a:p>
          <a:p>
            <a:pPr lvl="1"/>
            <a:r>
              <a:rPr lang="en-US" sz="1700" dirty="0"/>
              <a:t>UTV</a:t>
            </a:r>
          </a:p>
          <a:p>
            <a:pPr lvl="1"/>
            <a:r>
              <a:rPr lang="en-US" sz="1700" dirty="0"/>
              <a:t>Spot treatments</a:t>
            </a:r>
          </a:p>
          <a:p>
            <a:r>
              <a:rPr lang="en-US" sz="2000" dirty="0"/>
              <a:t>Volunteer weed pull</a:t>
            </a:r>
          </a:p>
          <a:p>
            <a:r>
              <a:rPr lang="en-US" sz="2000" dirty="0"/>
              <a:t>Biocontrol agents</a:t>
            </a:r>
          </a:p>
          <a:p>
            <a:r>
              <a:rPr lang="en-US" sz="2000" dirty="0"/>
              <a:t>Survey project area</a:t>
            </a:r>
          </a:p>
          <a:p>
            <a:endParaRPr lang="en-US" sz="2000" dirty="0"/>
          </a:p>
          <a:p>
            <a:pPr marL="0" indent="0">
              <a:buNone/>
            </a:pPr>
            <a:r>
              <a:rPr lang="en-US" sz="2000" dirty="0"/>
              <a:t>Grant Request:</a:t>
            </a:r>
          </a:p>
          <a:p>
            <a:pPr marL="0" indent="0">
              <a:buNone/>
            </a:pPr>
            <a:r>
              <a:rPr lang="en-US" sz="2000" dirty="0"/>
              <a:t>$49,761 </a:t>
            </a:r>
            <a:endParaRPr lang="en-US" sz="1800" dirty="0"/>
          </a:p>
          <a:p>
            <a:endParaRPr lang="en-US" sz="2000" dirty="0"/>
          </a:p>
          <a:p>
            <a:endParaRPr lang="en-US" sz="2000" dirty="0"/>
          </a:p>
          <a:p>
            <a:pPr marL="457200" lvl="1" indent="0">
              <a:buNone/>
            </a:pPr>
            <a:r>
              <a:rPr lang="en-US" sz="800" dirty="0"/>
              <a:t>	    </a:t>
            </a:r>
            <a:r>
              <a:rPr lang="en-US" sz="2400" dirty="0"/>
              <a:t>		        </a:t>
            </a:r>
            <a:r>
              <a:rPr lang="en-US" sz="1100" dirty="0"/>
              <a:t>Eagle Island Before/leafy Spurge infestation</a:t>
            </a:r>
            <a:endParaRPr lang="en-US" sz="2400" dirty="0"/>
          </a:p>
        </p:txBody>
      </p:sp>
      <p:pic>
        <p:nvPicPr>
          <p:cNvPr id="4" name="Image 6">
            <a:extLst>
              <a:ext uri="{FF2B5EF4-FFF2-40B4-BE49-F238E27FC236}">
                <a16:creationId xmlns:a16="http://schemas.microsoft.com/office/drawing/2014/main" id="{6D0B3F64-0224-FC13-9D9C-69C38FAA2D96}"/>
              </a:ext>
            </a:extLst>
          </p:cNvPr>
          <p:cNvPicPr>
            <a:picLocks/>
          </p:cNvPicPr>
          <p:nvPr/>
        </p:nvPicPr>
        <p:blipFill>
          <a:blip r:embed="rId2" cstate="print"/>
          <a:stretch>
            <a:fillRect/>
          </a:stretch>
        </p:blipFill>
        <p:spPr>
          <a:xfrm>
            <a:off x="3429001" y="2590800"/>
            <a:ext cx="2689860" cy="3276600"/>
          </a:xfrm>
          <a:prstGeom prst="rect">
            <a:avLst/>
          </a:prstGeom>
        </p:spPr>
      </p:pic>
      <p:pic>
        <p:nvPicPr>
          <p:cNvPr id="5" name="Image 7">
            <a:extLst>
              <a:ext uri="{FF2B5EF4-FFF2-40B4-BE49-F238E27FC236}">
                <a16:creationId xmlns:a16="http://schemas.microsoft.com/office/drawing/2014/main" id="{903BA74E-E856-283F-72CA-7F8D2DD9140A}"/>
              </a:ext>
            </a:extLst>
          </p:cNvPr>
          <p:cNvPicPr>
            <a:picLocks/>
          </p:cNvPicPr>
          <p:nvPr/>
        </p:nvPicPr>
        <p:blipFill>
          <a:blip r:embed="rId3" cstate="print"/>
          <a:stretch>
            <a:fillRect/>
          </a:stretch>
        </p:blipFill>
        <p:spPr>
          <a:xfrm>
            <a:off x="6248400" y="1541866"/>
            <a:ext cx="2689860" cy="3577590"/>
          </a:xfrm>
          <a:prstGeom prst="rect">
            <a:avLst/>
          </a:prstGeom>
        </p:spPr>
      </p:pic>
      <p:sp>
        <p:nvSpPr>
          <p:cNvPr id="7" name="TextBox 6">
            <a:extLst>
              <a:ext uri="{FF2B5EF4-FFF2-40B4-BE49-F238E27FC236}">
                <a16:creationId xmlns:a16="http://schemas.microsoft.com/office/drawing/2014/main" id="{CCACE04F-551E-D271-17DE-3D1BB20978C6}"/>
              </a:ext>
            </a:extLst>
          </p:cNvPr>
          <p:cNvSpPr txBox="1"/>
          <p:nvPr/>
        </p:nvSpPr>
        <p:spPr>
          <a:xfrm>
            <a:off x="5715000" y="5123704"/>
            <a:ext cx="4572000" cy="261610"/>
          </a:xfrm>
          <a:prstGeom prst="rect">
            <a:avLst/>
          </a:prstGeom>
          <a:noFill/>
        </p:spPr>
        <p:txBody>
          <a:bodyPr wrap="square" rtlCol="0">
            <a:spAutoFit/>
          </a:bodyPr>
          <a:lstStyle/>
          <a:p>
            <a:r>
              <a:rPr lang="en-US" sz="1100" dirty="0"/>
              <a:t>                         Eagle Island After (21 acres)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C2214A9-D7AD-4CB7-B14C-5E8D28397BC0}"/>
              </a:ext>
            </a:extLst>
          </p:cNvPr>
          <p:cNvSpPr txBox="1"/>
          <p:nvPr/>
        </p:nvSpPr>
        <p:spPr>
          <a:xfrm>
            <a:off x="378472" y="3492078"/>
            <a:ext cx="2353500" cy="369332"/>
          </a:xfrm>
          <a:prstGeom prst="rect">
            <a:avLst/>
          </a:prstGeom>
          <a:noFill/>
        </p:spPr>
        <p:txBody>
          <a:bodyPr wrap="square" rtlCol="0">
            <a:spAutoFit/>
          </a:bodyPr>
          <a:lstStyle/>
          <a:p>
            <a:pPr algn="ctr"/>
            <a:r>
              <a:rPr lang="en-US" b="1" dirty="0"/>
              <a:t>Program Goal:</a:t>
            </a:r>
          </a:p>
        </p:txBody>
      </p:sp>
      <p:sp>
        <p:nvSpPr>
          <p:cNvPr id="23" name="TextBox 22">
            <a:extLst>
              <a:ext uri="{FF2B5EF4-FFF2-40B4-BE49-F238E27FC236}">
                <a16:creationId xmlns:a16="http://schemas.microsoft.com/office/drawing/2014/main" id="{BF5B9969-618C-41BF-9C65-AB5B19EE5B04}"/>
              </a:ext>
            </a:extLst>
          </p:cNvPr>
          <p:cNvSpPr txBox="1"/>
          <p:nvPr/>
        </p:nvSpPr>
        <p:spPr>
          <a:xfrm>
            <a:off x="221722" y="1142715"/>
            <a:ext cx="2667000" cy="2031325"/>
          </a:xfrm>
          <a:prstGeom prst="rect">
            <a:avLst/>
          </a:prstGeom>
          <a:noFill/>
        </p:spPr>
        <p:txBody>
          <a:bodyPr wrap="square" rtlCol="0">
            <a:spAutoFit/>
          </a:bodyPr>
          <a:lstStyle/>
          <a:p>
            <a:pPr marL="285750" indent="-285750">
              <a:buFont typeface="Arial" panose="020B0604020202020204" pitchFamily="34" charset="0"/>
              <a:buChar char="•"/>
            </a:pPr>
            <a:r>
              <a:rPr lang="en-US" sz="1400" dirty="0"/>
              <a:t>Expand treatment areas to prevent spread and reintroduction of invasive weeds</a:t>
            </a:r>
          </a:p>
          <a:p>
            <a:pPr marL="285750" indent="-285750">
              <a:buFont typeface="Arial" panose="020B0604020202020204" pitchFamily="34" charset="0"/>
              <a:buChar char="•"/>
            </a:pPr>
            <a:r>
              <a:rPr lang="en-US" sz="1400" dirty="0"/>
              <a:t>Establish community weed management groups</a:t>
            </a:r>
          </a:p>
          <a:p>
            <a:pPr marL="285750" indent="-285750">
              <a:buFont typeface="Arial" panose="020B0604020202020204" pitchFamily="34" charset="0"/>
              <a:buChar char="•"/>
            </a:pPr>
            <a:r>
              <a:rPr lang="en-US" sz="1400" dirty="0"/>
              <a:t>Raise matching funds</a:t>
            </a:r>
          </a:p>
          <a:p>
            <a:pPr marL="285750" indent="-285750">
              <a:buFont typeface="Arial" panose="020B0604020202020204" pitchFamily="34" charset="0"/>
              <a:buChar char="•"/>
            </a:pPr>
            <a:r>
              <a:rPr lang="en-US" sz="1400" dirty="0"/>
              <a:t>Educate and engage river community</a:t>
            </a:r>
          </a:p>
        </p:txBody>
      </p:sp>
      <p:sp>
        <p:nvSpPr>
          <p:cNvPr id="32" name="TextBox 31">
            <a:extLst>
              <a:ext uri="{FF2B5EF4-FFF2-40B4-BE49-F238E27FC236}">
                <a16:creationId xmlns:a16="http://schemas.microsoft.com/office/drawing/2014/main" id="{F559D557-E068-4379-AE6C-BA8B45CC600B}"/>
              </a:ext>
            </a:extLst>
          </p:cNvPr>
          <p:cNvSpPr txBox="1"/>
          <p:nvPr/>
        </p:nvSpPr>
        <p:spPr>
          <a:xfrm>
            <a:off x="313500" y="730171"/>
            <a:ext cx="2514600" cy="369332"/>
          </a:xfrm>
          <a:prstGeom prst="rect">
            <a:avLst/>
          </a:prstGeom>
          <a:noFill/>
        </p:spPr>
        <p:txBody>
          <a:bodyPr wrap="square" rtlCol="0">
            <a:spAutoFit/>
          </a:bodyPr>
          <a:lstStyle/>
          <a:p>
            <a:pPr algn="ctr"/>
            <a:r>
              <a:rPr lang="en-US" b="1" dirty="0"/>
              <a:t>Program Objectives:</a:t>
            </a:r>
          </a:p>
        </p:txBody>
      </p:sp>
      <p:sp>
        <p:nvSpPr>
          <p:cNvPr id="4" name="TextBox 3">
            <a:extLst>
              <a:ext uri="{FF2B5EF4-FFF2-40B4-BE49-F238E27FC236}">
                <a16:creationId xmlns:a16="http://schemas.microsoft.com/office/drawing/2014/main" id="{C9AD8235-C636-C528-C637-8C2E5788C8BA}"/>
              </a:ext>
            </a:extLst>
          </p:cNvPr>
          <p:cNvSpPr txBox="1"/>
          <p:nvPr/>
        </p:nvSpPr>
        <p:spPr>
          <a:xfrm>
            <a:off x="230775" y="3861984"/>
            <a:ext cx="2667000" cy="1169551"/>
          </a:xfrm>
          <a:prstGeom prst="rect">
            <a:avLst/>
          </a:prstGeom>
          <a:noFill/>
        </p:spPr>
        <p:txBody>
          <a:bodyPr wrap="square" rtlCol="0">
            <a:spAutoFit/>
          </a:bodyPr>
          <a:lstStyle/>
          <a:p>
            <a:pPr marL="285750" indent="-285750">
              <a:buFont typeface="Arial" panose="020B0604020202020204" pitchFamily="34" charset="0"/>
              <a:buChar char="•"/>
            </a:pPr>
            <a:r>
              <a:rPr lang="en-US" sz="1400" b="0" i="0" dirty="0">
                <a:solidFill>
                  <a:srgbClr val="000000"/>
                </a:solidFill>
                <a:effectLst/>
              </a:rPr>
              <a:t>To decrease the spread of invasive weeds throughout the river corridor for the benefit of people, livestock, wildlife, and the river itself</a:t>
            </a:r>
            <a:endParaRPr lang="en-US" sz="1400" dirty="0"/>
          </a:p>
        </p:txBody>
      </p:sp>
      <p:pic>
        <p:nvPicPr>
          <p:cNvPr id="5" name="Picture 4">
            <a:extLst>
              <a:ext uri="{FF2B5EF4-FFF2-40B4-BE49-F238E27FC236}">
                <a16:creationId xmlns:a16="http://schemas.microsoft.com/office/drawing/2014/main" id="{A7B2FD91-A48F-1941-91D3-6E161AF05C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329778"/>
            <a:ext cx="5572125" cy="6324600"/>
          </a:xfrm>
          <a:prstGeom prst="rect">
            <a:avLst/>
          </a:prstGeom>
        </p:spPr>
      </p:pic>
      <p:sp>
        <p:nvSpPr>
          <p:cNvPr id="2" name="TextBox 1">
            <a:extLst>
              <a:ext uri="{FF2B5EF4-FFF2-40B4-BE49-F238E27FC236}">
                <a16:creationId xmlns:a16="http://schemas.microsoft.com/office/drawing/2014/main" id="{CDF9182E-F5BB-3030-F928-3FD5EFD10503}"/>
              </a:ext>
            </a:extLst>
          </p:cNvPr>
          <p:cNvSpPr txBox="1"/>
          <p:nvPr/>
        </p:nvSpPr>
        <p:spPr>
          <a:xfrm>
            <a:off x="3048000" y="353165"/>
            <a:ext cx="2819400" cy="600164"/>
          </a:xfrm>
          <a:prstGeom prst="rect">
            <a:avLst/>
          </a:prstGeom>
          <a:noFill/>
        </p:spPr>
        <p:txBody>
          <a:bodyPr wrap="square" rtlCol="0">
            <a:spAutoFit/>
          </a:bodyPr>
          <a:lstStyle/>
          <a:p>
            <a:r>
              <a:rPr lang="en-US" sz="1100" dirty="0">
                <a:solidFill>
                  <a:schemeClr val="bg1"/>
                </a:solidFill>
              </a:rPr>
              <a:t>Blue – West River Land Management</a:t>
            </a:r>
          </a:p>
          <a:p>
            <a:r>
              <a:rPr lang="en-US" sz="1100" dirty="0">
                <a:solidFill>
                  <a:schemeClr val="bg1"/>
                </a:solidFill>
              </a:rPr>
              <a:t>Red – Helena Weed Control</a:t>
            </a:r>
          </a:p>
          <a:p>
            <a:r>
              <a:rPr lang="en-US" sz="1100" dirty="0">
                <a:solidFill>
                  <a:schemeClr val="bg1"/>
                </a:solidFill>
              </a:rPr>
              <a:t>Green – Red Iron Air</a:t>
            </a:r>
          </a:p>
        </p:txBody>
      </p:sp>
    </p:spTree>
    <p:extLst>
      <p:ext uri="{BB962C8B-B14F-4D97-AF65-F5344CB8AC3E}">
        <p14:creationId xmlns:p14="http://schemas.microsoft.com/office/powerpoint/2010/main" val="3920177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			Monitoring and Mapping</a:t>
            </a:r>
          </a:p>
        </p:txBody>
      </p:sp>
      <p:pic>
        <p:nvPicPr>
          <p:cNvPr id="6" name="Content Placeholder 5">
            <a:extLst>
              <a:ext uri="{FF2B5EF4-FFF2-40B4-BE49-F238E27FC236}">
                <a16:creationId xmlns:a16="http://schemas.microsoft.com/office/drawing/2014/main" id="{AC886427-0762-40C7-9EED-92D02412FB2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3400" y="412879"/>
            <a:ext cx="3016120" cy="6032241"/>
          </a:xfrm>
        </p:spPr>
      </p:pic>
      <p:sp>
        <p:nvSpPr>
          <p:cNvPr id="8" name="TextBox 7">
            <a:extLst>
              <a:ext uri="{FF2B5EF4-FFF2-40B4-BE49-F238E27FC236}">
                <a16:creationId xmlns:a16="http://schemas.microsoft.com/office/drawing/2014/main" id="{5618E6C3-01AD-48D4-B324-A429E32AD6EA}"/>
              </a:ext>
            </a:extLst>
          </p:cNvPr>
          <p:cNvSpPr txBox="1"/>
          <p:nvPr/>
        </p:nvSpPr>
        <p:spPr>
          <a:xfrm>
            <a:off x="3886200" y="1142999"/>
            <a:ext cx="4343400" cy="4524315"/>
          </a:xfrm>
          <a:prstGeom prst="rect">
            <a:avLst/>
          </a:prstGeom>
          <a:noFill/>
        </p:spPr>
        <p:txBody>
          <a:bodyPr wrap="square">
            <a:spAutoFit/>
          </a:bodyPr>
          <a:lstStyle/>
          <a:p>
            <a:r>
              <a:rPr lang="en-US" u="sng" dirty="0"/>
              <a:t>Standard Impact Monitoring Protocol (SIMP)</a:t>
            </a:r>
          </a:p>
          <a:p>
            <a:pPr>
              <a:buFont typeface="Arial" pitchFamily="34" charset="0"/>
              <a:buChar char="•"/>
            </a:pPr>
            <a:r>
              <a:rPr lang="en-US" dirty="0"/>
              <a:t>Establish permanent sites </a:t>
            </a:r>
          </a:p>
          <a:p>
            <a:pPr>
              <a:buFont typeface="Arial" pitchFamily="34" charset="0"/>
              <a:buChar char="•"/>
            </a:pPr>
            <a:r>
              <a:rPr lang="en-US" dirty="0"/>
              <a:t>Record plant properties</a:t>
            </a:r>
          </a:p>
          <a:p>
            <a:endParaRPr lang="en-US" dirty="0"/>
          </a:p>
          <a:p>
            <a:r>
              <a:rPr lang="en-US" u="sng" dirty="0"/>
              <a:t>Picture Points</a:t>
            </a:r>
          </a:p>
          <a:p>
            <a:pPr>
              <a:buFont typeface="Arial" pitchFamily="34" charset="0"/>
              <a:buChar char="•"/>
            </a:pPr>
            <a:r>
              <a:rPr lang="en-US" dirty="0"/>
              <a:t>Changes in plant populations</a:t>
            </a:r>
          </a:p>
          <a:p>
            <a:endParaRPr lang="en-US" dirty="0"/>
          </a:p>
          <a:p>
            <a:r>
              <a:rPr lang="en-US" u="sng" dirty="0" err="1"/>
              <a:t>EDDMaps</a:t>
            </a:r>
            <a:r>
              <a:rPr lang="en-US" u="sng" dirty="0"/>
              <a:t> West</a:t>
            </a:r>
            <a:endParaRPr lang="en-US" dirty="0"/>
          </a:p>
          <a:p>
            <a:pPr>
              <a:buFont typeface="Arial" pitchFamily="34" charset="0"/>
              <a:buChar char="•"/>
            </a:pPr>
            <a:r>
              <a:rPr lang="en-US" dirty="0"/>
              <a:t>Field records/new invasives</a:t>
            </a:r>
          </a:p>
          <a:p>
            <a:pPr>
              <a:buFont typeface="Arial" pitchFamily="34" charset="0"/>
              <a:buChar char="•"/>
            </a:pPr>
            <a:r>
              <a:rPr lang="en-US" dirty="0"/>
              <a:t>Educate new users</a:t>
            </a:r>
          </a:p>
          <a:p>
            <a:endParaRPr lang="en-US" dirty="0"/>
          </a:p>
          <a:p>
            <a:r>
              <a:rPr lang="en-US" u="sng" dirty="0"/>
              <a:t>Arc/GIS</a:t>
            </a:r>
          </a:p>
          <a:p>
            <a:pPr>
              <a:buFont typeface="Arial" pitchFamily="34" charset="0"/>
              <a:buChar char="•"/>
            </a:pPr>
            <a:r>
              <a:rPr lang="en-US" dirty="0"/>
              <a:t>Map treated areas</a:t>
            </a:r>
          </a:p>
          <a:p>
            <a:pPr>
              <a:buFont typeface="Arial" pitchFamily="34" charset="0"/>
              <a:buChar char="•"/>
            </a:pPr>
            <a:r>
              <a:rPr lang="en-US" dirty="0"/>
              <a:t>Map infestations</a:t>
            </a:r>
          </a:p>
          <a:p>
            <a:pPr>
              <a:buFont typeface="Arial" pitchFamily="34" charset="0"/>
              <a:buChar char="•"/>
            </a:pPr>
            <a:r>
              <a:rPr lang="en-US" dirty="0"/>
              <a:t>Incorporate data points</a:t>
            </a:r>
          </a:p>
          <a:p>
            <a:pPr>
              <a:buFont typeface="Arial" pitchFamily="34" charset="0"/>
              <a:buChar char="•"/>
            </a:pPr>
            <a:r>
              <a:rPr lang="en-US" dirty="0"/>
              <a:t>Include landownership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3A84DF-BC3B-451B-B05E-6C71EE8B55E4}"/>
              </a:ext>
            </a:extLst>
          </p:cNvPr>
          <p:cNvSpPr>
            <a:spLocks noGrp="1"/>
          </p:cNvSpPr>
          <p:nvPr>
            <p:ph idx="1"/>
          </p:nvPr>
        </p:nvSpPr>
        <p:spPr>
          <a:xfrm>
            <a:off x="914400" y="304801"/>
            <a:ext cx="7772400" cy="1130300"/>
          </a:xfrm>
        </p:spPr>
        <p:txBody>
          <a:bodyPr>
            <a:normAutofit/>
          </a:bodyPr>
          <a:lstStyle/>
          <a:p>
            <a:pPr marL="0" indent="0" algn="ctr">
              <a:buNone/>
            </a:pPr>
            <a:r>
              <a:rPr lang="en-US" sz="2800" dirty="0"/>
              <a:t>Education</a:t>
            </a:r>
            <a:endParaRPr lang="en-US" dirty="0"/>
          </a:p>
          <a:p>
            <a:pPr marL="0" indent="0" algn="ctr">
              <a:buNone/>
            </a:pPr>
            <a:r>
              <a:rPr lang="en-US" sz="2400" dirty="0"/>
              <a:t>Early Detection/Rapid Response</a:t>
            </a:r>
          </a:p>
        </p:txBody>
      </p:sp>
      <p:sp>
        <p:nvSpPr>
          <p:cNvPr id="4" name="Text Placeholder 3">
            <a:extLst>
              <a:ext uri="{FF2B5EF4-FFF2-40B4-BE49-F238E27FC236}">
                <a16:creationId xmlns:a16="http://schemas.microsoft.com/office/drawing/2014/main" id="{C83B9497-4F54-4161-B23C-C10AAB451B4B}"/>
              </a:ext>
            </a:extLst>
          </p:cNvPr>
          <p:cNvSpPr>
            <a:spLocks noGrp="1"/>
          </p:cNvSpPr>
          <p:nvPr>
            <p:ph type="body" sz="half" idx="2"/>
          </p:nvPr>
        </p:nvSpPr>
        <p:spPr>
          <a:xfrm>
            <a:off x="3352800" y="1905000"/>
            <a:ext cx="5334000" cy="1676400"/>
          </a:xfrm>
        </p:spPr>
        <p:txBody>
          <a:bodyPr>
            <a:normAutofit/>
          </a:bodyPr>
          <a:lstStyle/>
          <a:p>
            <a:pPr marL="285750" indent="-285750">
              <a:buFont typeface="Arial" panose="020B0604020202020204" pitchFamily="34" charset="0"/>
              <a:buChar char="•"/>
            </a:pPr>
            <a:r>
              <a:rPr lang="en-US" dirty="0"/>
              <a:t>Social Media Campaign (Facebook, Instagram)</a:t>
            </a:r>
          </a:p>
          <a:p>
            <a:pPr marL="285750" indent="-285750">
              <a:buFont typeface="Arial" panose="020B0604020202020204" pitchFamily="34" charset="0"/>
              <a:buChar char="•"/>
            </a:pPr>
            <a:r>
              <a:rPr lang="en-US" dirty="0"/>
              <a:t>Landowners</a:t>
            </a:r>
          </a:p>
          <a:p>
            <a:pPr marL="285750" indent="-285750">
              <a:buFont typeface="Arial" panose="020B0604020202020204" pitchFamily="34" charset="0"/>
              <a:buChar char="•"/>
            </a:pPr>
            <a:r>
              <a:rPr lang="en-US" dirty="0"/>
              <a:t>Fishing Guides/Outfitters</a:t>
            </a:r>
          </a:p>
          <a:p>
            <a:pPr marL="285750" indent="-285750">
              <a:buFont typeface="Arial" panose="020B0604020202020204" pitchFamily="34" charset="0"/>
              <a:buChar char="•"/>
            </a:pPr>
            <a:r>
              <a:rPr lang="en-US" dirty="0"/>
              <a:t>Fly Shops (Craig, Wolf Creek, Cascade, Helena) </a:t>
            </a:r>
          </a:p>
          <a:p>
            <a:pPr marL="285750" indent="-285750">
              <a:buFont typeface="Arial" panose="020B0604020202020204" pitchFamily="34" charset="0"/>
              <a:buChar char="•"/>
            </a:pPr>
            <a:r>
              <a:rPr lang="en-US" dirty="0"/>
              <a:t>Outdoor recreation shops (</a:t>
            </a:r>
            <a:r>
              <a:rPr lang="en-US" dirty="0" err="1"/>
              <a:t>Trxstle</a:t>
            </a:r>
            <a:r>
              <a:rPr lang="en-US" dirty="0"/>
              <a:t>, </a:t>
            </a:r>
            <a:r>
              <a:rPr lang="en-US" dirty="0" err="1"/>
              <a:t>BaseCamp</a:t>
            </a:r>
            <a:r>
              <a:rPr lang="en-US" dirty="0"/>
              <a:t>, Capital Sports)</a:t>
            </a:r>
          </a:p>
          <a:p>
            <a:pPr marL="285750" indent="-285750">
              <a:buFont typeface="Arial" panose="020B0604020202020204" pitchFamily="34" charset="0"/>
              <a:buChar char="•"/>
            </a:pPr>
            <a:r>
              <a:rPr lang="en-US" dirty="0"/>
              <a:t>Outdoor Groups (TU, MT Audubon, Scouts of America)</a:t>
            </a:r>
          </a:p>
          <a:p>
            <a:pPr marL="285750" indent="-285750">
              <a:buFont typeface="Arial" panose="020B0604020202020204" pitchFamily="34" charset="0"/>
              <a:buChar char="•"/>
            </a:pPr>
            <a:endParaRPr lang="en-US" dirty="0"/>
          </a:p>
        </p:txBody>
      </p:sp>
      <p:pic>
        <p:nvPicPr>
          <p:cNvPr id="2050" name="Picture 2" descr="Invasive Species - Purple Loosestrife">
            <a:extLst>
              <a:ext uri="{FF2B5EF4-FFF2-40B4-BE49-F238E27FC236}">
                <a16:creationId xmlns:a16="http://schemas.microsoft.com/office/drawing/2014/main" id="{B44473C6-D42C-4EC0-B9E8-3A1FACD6F8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644740"/>
            <a:ext cx="1901213" cy="27794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nock Out Burdock!">
            <a:extLst>
              <a:ext uri="{FF2B5EF4-FFF2-40B4-BE49-F238E27FC236}">
                <a16:creationId xmlns:a16="http://schemas.microsoft.com/office/drawing/2014/main" id="{B31C2121-9D6C-41BC-ABDC-CD9607D1AA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49" y="1479637"/>
            <a:ext cx="2695851" cy="230997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EINet Portal Network - Ventenata dubia">
            <a:extLst>
              <a:ext uri="{FF2B5EF4-FFF2-40B4-BE49-F238E27FC236}">
                <a16:creationId xmlns:a16="http://schemas.microsoft.com/office/drawing/2014/main" id="{FFFC5B7B-C5B0-49DA-A53D-4D0E03D6B8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780" y="4122050"/>
            <a:ext cx="1943100"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139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001000" cy="2895600"/>
          </a:xfrm>
        </p:spPr>
        <p:txBody>
          <a:bodyPr>
            <a:normAutofit fontScale="90000"/>
          </a:bodyPr>
          <a:lstStyle/>
          <a:p>
            <a:r>
              <a:rPr lang="en-US" sz="2800" dirty="0">
                <a:latin typeface="Bahnschrift Condensed" panose="020B0502040204020203" pitchFamily="34" charset="0"/>
              </a:rPr>
              <a:t>Partners </a:t>
            </a:r>
            <a:br>
              <a:rPr lang="en-US" sz="2800" dirty="0">
                <a:latin typeface="Bahnschrift Condensed" panose="020B0502040204020203" pitchFamily="34" charset="0"/>
              </a:rPr>
            </a:br>
            <a:r>
              <a:rPr lang="en-US" sz="1800" dirty="0">
                <a:latin typeface="Bahnschrift Condensed" panose="020B0502040204020203" pitchFamily="34" charset="0"/>
              </a:rPr>
              <a:t>Upper Missouri Watershed Alliance</a:t>
            </a:r>
            <a:br>
              <a:rPr lang="en-US" sz="1800" dirty="0">
                <a:latin typeface="Bahnschrift Condensed" panose="020B0502040204020203" pitchFamily="34" charset="0"/>
              </a:rPr>
            </a:br>
            <a:r>
              <a:rPr lang="en-US" sz="1800" dirty="0">
                <a:latin typeface="Bahnschrift Condensed" panose="020B0502040204020203" pitchFamily="34" charset="0"/>
              </a:rPr>
              <a:t>Lewis and Clark and Cascade County Weed Districts</a:t>
            </a:r>
            <a:br>
              <a:rPr lang="en-US" sz="1800" dirty="0">
                <a:latin typeface="Bahnschrift Condensed" panose="020B0502040204020203" pitchFamily="34" charset="0"/>
              </a:rPr>
            </a:br>
            <a:r>
              <a:rPr lang="en-US" sz="1800" dirty="0">
                <a:latin typeface="Bahnschrift Condensed" panose="020B0502040204020203" pitchFamily="34" charset="0"/>
              </a:rPr>
              <a:t>MT Fish, Wildlife and Parks</a:t>
            </a:r>
            <a:br>
              <a:rPr lang="en-US" sz="1800" dirty="0">
                <a:latin typeface="Bahnschrift Condensed" panose="020B0502040204020203" pitchFamily="34" charset="0"/>
              </a:rPr>
            </a:br>
            <a:r>
              <a:rPr lang="en-US" sz="1800" dirty="0">
                <a:latin typeface="Bahnschrift Condensed" panose="020B0502040204020203" pitchFamily="34" charset="0"/>
              </a:rPr>
              <a:t>USDA Forest Service</a:t>
            </a:r>
            <a:br>
              <a:rPr lang="en-US" sz="1800" dirty="0">
                <a:latin typeface="Bahnschrift Condensed" panose="020B0502040204020203" pitchFamily="34" charset="0"/>
              </a:rPr>
            </a:br>
            <a:r>
              <a:rPr lang="en-US" sz="1800" dirty="0">
                <a:latin typeface="Bahnschrift Condensed" panose="020B0502040204020203" pitchFamily="34" charset="0"/>
              </a:rPr>
              <a:t>Montana State University </a:t>
            </a:r>
            <a:br>
              <a:rPr lang="en-US" sz="1800" dirty="0">
                <a:latin typeface="Bahnschrift Condensed" panose="020B0502040204020203" pitchFamily="34" charset="0"/>
              </a:rPr>
            </a:br>
            <a:r>
              <a:rPr lang="en-US" sz="1800" dirty="0">
                <a:latin typeface="Bahnschrift Condensed" panose="020B0502040204020203" pitchFamily="34" charset="0"/>
              </a:rPr>
              <a:t>Sterling Ranch, </a:t>
            </a:r>
            <a:r>
              <a:rPr lang="en-US" sz="1800" dirty="0" err="1">
                <a:latin typeface="Bahnschrift Condensed" panose="020B0502040204020203" pitchFamily="34" charset="0"/>
              </a:rPr>
              <a:t>OxBow</a:t>
            </a:r>
            <a:r>
              <a:rPr lang="en-US" sz="1800" dirty="0">
                <a:latin typeface="Bahnschrift Condensed" panose="020B0502040204020203" pitchFamily="34" charset="0"/>
              </a:rPr>
              <a:t> Ranch, Devil’s Kitchen Ranch, Dana Ranch, </a:t>
            </a:r>
            <a:r>
              <a:rPr lang="en-US" sz="1800" dirty="0" err="1">
                <a:latin typeface="Bahnschrift Condensed" panose="020B0502040204020203" pitchFamily="34" charset="0"/>
              </a:rPr>
              <a:t>Willo</a:t>
            </a:r>
            <a:r>
              <a:rPr lang="en-US" sz="1800" dirty="0">
                <a:latin typeface="Bahnschrift Condensed" panose="020B0502040204020203" pitchFamily="34" charset="0"/>
              </a:rPr>
              <a:t> Ranch, Canyon Cattle Co, </a:t>
            </a:r>
            <a:r>
              <a:rPr lang="en-US" sz="1800" dirty="0" err="1">
                <a:latin typeface="Bahnschrift Condensed" panose="020B0502040204020203" pitchFamily="34" charset="0"/>
              </a:rPr>
              <a:t>Mortag</a:t>
            </a:r>
            <a:r>
              <a:rPr lang="en-US" sz="1800" dirty="0">
                <a:latin typeface="Bahnschrift Condensed" panose="020B0502040204020203" pitchFamily="34" charset="0"/>
              </a:rPr>
              <a:t> Ranch</a:t>
            </a:r>
            <a:br>
              <a:rPr lang="en-US" sz="1800" dirty="0">
                <a:latin typeface="Bahnschrift Condensed" panose="020B0502040204020203" pitchFamily="34" charset="0"/>
              </a:rPr>
            </a:br>
            <a:r>
              <a:rPr lang="en-US" sz="1800" dirty="0">
                <a:latin typeface="Bahnschrift Condensed" panose="020B0502040204020203" pitchFamily="34" charset="0"/>
              </a:rPr>
              <a:t>Headhunters, Montana Trout, Cross Currents, Wolf Creek Angler</a:t>
            </a:r>
            <a:br>
              <a:rPr lang="en-US" sz="1800" dirty="0">
                <a:latin typeface="Bahnschrift Condensed" panose="020B0502040204020203" pitchFamily="34" charset="0"/>
              </a:rPr>
            </a:br>
            <a:r>
              <a:rPr lang="en-US" sz="1800" dirty="0">
                <a:latin typeface="Bahnschrift Condensed" panose="020B0502040204020203" pitchFamily="34" charset="0"/>
              </a:rPr>
              <a:t>West River Land Management, Helena Weed Control, Red Iron Air</a:t>
            </a:r>
            <a:br>
              <a:rPr lang="en-US" sz="1800" dirty="0">
                <a:latin typeface="Bahnschrift Condensed" panose="020B0502040204020203" pitchFamily="34" charset="0"/>
              </a:rPr>
            </a:br>
            <a:r>
              <a:rPr lang="en-US" sz="1800" dirty="0" err="1">
                <a:latin typeface="Bahnschrift Condensed" panose="020B0502040204020203" pitchFamily="34" charset="0"/>
              </a:rPr>
              <a:t>NorthWestern</a:t>
            </a:r>
            <a:r>
              <a:rPr lang="en-US" sz="1800" dirty="0">
                <a:latin typeface="Bahnschrift Condensed" panose="020B0502040204020203" pitchFamily="34" charset="0"/>
              </a:rPr>
              <a:t> Energy</a:t>
            </a:r>
            <a:endParaRPr lang="en-US" sz="2800" dirty="0">
              <a:latin typeface="Bahnschrift Condensed" panose="020B0502040204020203" pitchFamily="34" charset="0"/>
            </a:endParaRPr>
          </a:p>
        </p:txBody>
      </p:sp>
      <p:pic>
        <p:nvPicPr>
          <p:cNvPr id="8" name="Picture 7" descr="A picture containing sky, outdoor, snow, mountain&#10;&#10;Description automatically generated">
            <a:extLst>
              <a:ext uri="{FF2B5EF4-FFF2-40B4-BE49-F238E27FC236}">
                <a16:creationId xmlns:a16="http://schemas.microsoft.com/office/drawing/2014/main" id="{E43F6276-37AE-3F66-2A7E-B4708676E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562" y="3581400"/>
            <a:ext cx="6853238" cy="2743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TM03457503[[fn=Quotable]]</Template>
  <TotalTime>7415</TotalTime>
  <Words>371</Words>
  <Application>Microsoft Office PowerPoint</Application>
  <PresentationFormat>On-screen Show (4:3)</PresentationFormat>
  <Paragraphs>64</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Bahnschrift</vt:lpstr>
      <vt:lpstr>Bahnschrift Condensed</vt:lpstr>
      <vt:lpstr>Calibri</vt:lpstr>
      <vt:lpstr>Wingdings</vt:lpstr>
      <vt:lpstr>Office Theme</vt:lpstr>
      <vt:lpstr>PowerPoint Presentation</vt:lpstr>
      <vt:lpstr> Missouri River Project Area </vt:lpstr>
      <vt:lpstr>2024 Treatment Plan</vt:lpstr>
      <vt:lpstr>PowerPoint Presentation</vt:lpstr>
      <vt:lpstr>   Monitoring and Mapping</vt:lpstr>
      <vt:lpstr>PowerPoint Presentation</vt:lpstr>
      <vt:lpstr>Partners  Upper Missouri Watershed Alliance Lewis and Clark and Cascade County Weed Districts MT Fish, Wildlife and Parks USDA Forest Service Montana State University  Sterling Ranch, OxBow Ranch, Devil’s Kitchen Ranch, Dana Ranch, Willo Ranch, Canyon Cattle Co, Mortag Ranch Headhunters, Montana Trout, Cross Currents, Wolf Creek Angler West River Land Management, Helena Weed Control, Red Iron Air NorthWestern Energy</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Sherry</dc:creator>
  <cp:lastModifiedBy>Sherry Meador</cp:lastModifiedBy>
  <cp:revision>71</cp:revision>
  <cp:lastPrinted>2023-03-08T00:37:15Z</cp:lastPrinted>
  <dcterms:created xsi:type="dcterms:W3CDTF">2018-02-28T18:54:36Z</dcterms:created>
  <dcterms:modified xsi:type="dcterms:W3CDTF">2024-05-01T20:21:12Z</dcterms:modified>
</cp:coreProperties>
</file>