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11" r:id="rId3"/>
    <p:sldId id="312" r:id="rId4"/>
    <p:sldId id="313" r:id="rId5"/>
    <p:sldId id="315" r:id="rId6"/>
    <p:sldId id="257" r:id="rId7"/>
    <p:sldId id="258" r:id="rId8"/>
    <p:sldId id="259" r:id="rId9"/>
    <p:sldId id="316" r:id="rId10"/>
    <p:sldId id="317" r:id="rId11"/>
    <p:sldId id="318" r:id="rId12"/>
    <p:sldId id="319" r:id="rId13"/>
    <p:sldId id="817" r:id="rId14"/>
    <p:sldId id="864" r:id="rId15"/>
    <p:sldId id="270" r:id="rId16"/>
    <p:sldId id="271" r:id="rId17"/>
    <p:sldId id="272" r:id="rId18"/>
    <p:sldId id="273" r:id="rId19"/>
    <p:sldId id="821" r:id="rId20"/>
    <p:sldId id="822" r:id="rId21"/>
    <p:sldId id="823" r:id="rId22"/>
    <p:sldId id="867" r:id="rId23"/>
    <p:sldId id="865" r:id="rId24"/>
    <p:sldId id="866" r:id="rId25"/>
    <p:sldId id="871" r:id="rId26"/>
    <p:sldId id="868" r:id="rId27"/>
    <p:sldId id="869" r:id="rId28"/>
    <p:sldId id="87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4C3308-A9C9-468C-AAF1-4A5D826A66FD}" v="2" dt="2026-06-01T18:40:07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30T04:23:42.803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7 13554 24575,'46'0'0,"692"30"0,-368-4 0,-299-27 0,-1-2 0,1-4 0,82-19 0,-128 18 0,-1-1 0,0-1 0,0 0 0,-1-2 0,33-23 0,-28 17 0,0 2 0,53-22 0,60-10 0,-125 42 0,1-1 0,-1 0 0,0-2 0,-1 0 0,21-16 0,36-19 0,178-99 0,-159 88 0,-54 34 0,6-4 0,68-51 0,-79 54 0,0 1 0,1 2 0,45-20 0,-43 22 0,40-16 0,-51 25 0,-1-2 0,-1-1 0,37-24 0,-27 15 0,1 1 0,1 2 0,38-14 0,-42 20 0,-1-2 0,-1-1 0,0-1 0,-1-1 0,34-27 0,179-171 0,-8 14 0,60-93 0,-100 101 0,0 0 0,-162 161 0,-1-1 0,38-56 0,-15 18 0,-24 27 0,-1-1 0,-2-2 0,-2 0 0,-2-1 0,18-62 0,-6 21 0,-25 59 0,0 0 0,-2 0 0,-1-1 0,-1 0 0,-1-34 0,0 19 0,9-53 0,3-7 0,-5 0 0,-6-198 0,-5 203 0,-2 37 0,-4 1 0,-14-64 0,3 24 0,-1 6 0,9 51 0,-5-47 0,-9-63 0,13 99 0,-4-78 0,13-243 0,3 197 0,1 157 0,0 0 0,1 0 0,1 0 0,1 0 0,1 1 0,1 0 0,1 0 0,11-21 0,-4 3 0,-2 0 0,-2-1 0,7-46 0,-3 13 0,-5 8 0,-3 0 0,-3-1 0,-7-113 0,0 48 0,2 101 0,-2-1 0,-1 1 0,-2-1 0,-1 1 0,-1 1 0,-19-46 0,-93-171 0,68 149 0,16 28 0,-103-225 0,123 253 0,1-2 0,3 0 0,1 0 0,3-1 0,-4-54 0,8-456 0,7 278 0,-3 208 0,-2 11 0,3 1 0,2-1 0,14-70 0,-2 46 0,-11 52 0,2 1 0,0 0 0,2 1 0,21-51 0,5 0 0,-3-2 0,31-128 0,-29 91 0,-19 61 0,-3 0 0,6-86 0,-14 112 0,17-97 0,-10 77 0,3-58 0,-11-218 0,-4 175 0,1 124 0,-1-1 0,-1 1 0,-2 0 0,-1 0 0,-1 0 0,-11-28 0,-5 0 0,-54-96 0,32 65 0,24 43 0,-30-44 0,36 63 0,1-1 0,1 0 0,1-1 0,-11-41 0,11 35 0,1 6 0,-1 0 0,-1 1 0,-2 0 0,0 1 0,-2 1 0,-1 0 0,0 1 0,-2 1 0,-1 1 0,0 1 0,-2 1 0,0 1 0,-1 0 0,-28-14 0,-28-3 0,62 29 0,0-1 0,0-1 0,-22-14 0,1-3 0,-27-18 0,-110-93 0,20-30 0,36 36 0,75 75 0,35 41 0,-1 1 0,0 0 0,-21-18 0,-39-30 0,-4 4 0,-1 4 0,-87-46 0,107 69 0,23 12 0,-1 1 0,-1 2 0,-43-13 0,20 12 0,0 3 0,0 2 0,-1 3 0,-91 0 0,125 8 0,-11-2 0,0 2 0,0 2 0,0 1 0,1 2 0,0 1 0,-61 20 0,61-13 0,-1-2 0,0-2 0,-1-1 0,-53 5 0,-151-7 0,-825-9 0,643 4 0,423-1 0,-56-5 0,55 5 0,0-1 0,-1 1 0,1 0 0,0-1 0,-1 1 0,1-1 0,0 1 0,0-1 0,0 0 0,-1 0 0,1 1 0,0-1 0,0 0 0,-1-2 0,1 2 0,1 0 0,0 1 0,0-1 0,0 0 0,-1 0 0,1 0 0,0 1 0,0-1 0,0 0 0,0 0 0,1 0 0,-1 1 0,0-1 0,0 0 0,0 0 0,1 1 0,-1-1 0,0 0 0,1 0 0,-1 1 0,1-1 0,-1 0 0,0 1 0,1-1 0,0 1 0,-1-1 0,1 0 0,0 0 0,11-9 0,0 0 0,0 0 0,1 1 0,0 1 0,25-12 0,8-6 0,-20 10 0,1 1 0,1 1 0,1 1 0,0 2 0,0 1 0,1 1 0,1 1 0,50-5 0,-39 8 0,71-15 0,-94 15 0,-1-1 0,0 0 0,0-1 0,-1-1 0,0 0 0,19-14 0,130-81 0,31-24 0,-160 103 0,1 1 0,1 3 0,0 0 0,56-17 0,53-27 0,-104 50 0,-44 14 0,0 0 0,1 0 0,-1 0 0,0 0 0,0 0 0,0 0 0,1-1 0,-1 1 0,0 0 0,0 0 0,1 0 0,-1 0 0,0 0 0,0 0 0,0 0 0,1 0 0,-1 1 0,0-1 0,0 0 0,1 0 0,-1 0 0,0 0 0,0 0 0,0 0 0,1 0 0,-1 0 0,0 0 0,0 1 0,0-1 0,0 0 0,1 0 0,-1 0 0,0 0 0,0 1 0,0-1 0,0 0 0,0 0 0,0 0 0,1 1 0,-1-1 0,0 0 0,0 0 0,0 0 0,0 1 0,0-1 0,-17 17 0,-42 25 0,-59 48 0,89-67 0,0-1 0,-1-1 0,-1-1 0,-1-2 0,0-1 0,-2-2 0,-52 18 0,54-21 0,0 2 0,1 1 0,-44 29 0,43-24 0,0-2 0,-64 26 0,-47-2 0,-29 10 0,144-43 0,-1-1 0,-48 7 0,-27 6 0,28 4 0,34-11 0,-61 14 0,97-27 0,-23 7 0,28-8 0,0 1 0,1 0 0,-1-1 0,1 1 0,-1-1 0,1 1 0,-1 0 0,1 0 0,0-1 0,-1 1 0,1 0 0,0 0 0,0-1 0,-1 1 0,1 0 0,0 0 0,0 0 0,0-1 0,0 1 0,0 0 0,0 0 0,0 0 0,0-1 0,0 1 0,0 0 0,1 0 0,-1 0 0,0-1 0,1 1 0,-1 0 0,0 0 0,1-1 0,-1 1 0,1 0 0,-1-1 0,1 1 0,-1 0 0,1-1 0,1 1 0,6 10 0,0-2 0,1 1 0,1-1 0,0-1 0,19 14 0,69 38 0,-73-46 0,422 208 0,20-32 0,-80-34 0,-357-142 0,0 1 0,-2 1 0,0 2 0,31 25 0,93 93 0,-138-122 0,16 17-1365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30T04:23:47.830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F9B42-AA9F-426A-AFF8-1385A06072D6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95F82-5FF9-4571-AF29-CAB9B1D62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81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only place on</a:t>
            </a:r>
            <a:r>
              <a:rPr lang="en-US" baseline="0" dirty="0"/>
              <a:t> the invasion curve where managers consider NOT treating is in Asset Based Protection-  even in the containment phase treatments are being used to eradicate satellite populations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37ACF-BCE9-426D-BA06-2F649372DD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62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A47E-1A17-9776-15C2-6DC7C0D29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5D9C7-95F8-941F-7BEF-7F61199C0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13BBC-07C0-D3A4-E47A-08D3DBDF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67225-E3D4-6F18-6845-5E8309EE0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DAEAD-78BE-1892-BF10-509391817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5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5DE14-4581-0049-7DA7-06E9C622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DA637-9A7A-B8C3-1C1F-32FF76B97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EDC94-E283-AD7A-35E0-CF34AAED1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65B49-3C54-8BC8-5C34-6F7297BC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F085C-9872-1E06-4046-AE180FA5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8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06756E-224C-7E3C-2680-3D82089193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BB108-22C6-2CA7-7B07-86B5D6B67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01CEA-462E-34DC-1C0B-31B713D5E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3D973-6E3A-43B2-DB1F-04B44A9EA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B2AB5-301F-EB45-9628-1E147186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19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62EE-FD2E-4204-89C4-0A4744C66C3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D071-B943-4FC4-AFFB-5C1901D434D3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008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D5F5E-35BA-47C5-8EA0-97C87BC2F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3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A2EFC-8CF1-396A-3411-98FD13BE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B4A83-1809-77EE-3E48-A19435436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09484-1A15-E7FE-B956-F4EA04C2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A2A6C-3BFF-74B7-9E4F-AAC681CD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06A4B-7A48-0E9A-2691-B8059448C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9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206C9-0B4A-352E-F67B-AA85E9FFF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5D377-11EB-FE03-3D4F-D3C0EDC55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9DB5F-C32E-79D2-A315-B54C84CB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FEDF2-DD62-2AF6-53D0-27A58889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57C01-E181-4605-5CF4-8CE8B28F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0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C13A-0BAC-1B99-051C-32D3254F5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B179B-1355-0A92-3D18-ED2D995ACE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740C9-685C-12F5-0E9F-4DFFEA2E1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C5A82-74AE-9821-2EF5-DDF3DE16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16D5A-8E40-FD5D-9249-4D0E0577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7021D-A3C3-D201-A06B-6F22F7C44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0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61D0F-561F-7851-6883-E016CA8E2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188C0-326F-19FB-78F1-029BC546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28FE1-8BD3-3ACF-3BFC-F51C713BE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DF41-E2A5-1AC6-2D9C-0F9CD5096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429D75-620F-1672-F71F-D9BEBF2A2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9B6E6-D13E-40D6-F349-5E813C3F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6B4C49-BAB8-0813-CCC4-A60C4DE59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F0B2D1-DF41-5C0E-E26B-677E02E6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8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8F737-48B9-C5A9-7DF7-14A85C5B2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6991C-CA7A-585B-1C61-8FD899EE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25983-AB73-1BF4-A722-C95B1BD0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F4924E-E509-DB1D-AB0A-243F80AB1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5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1CB69-B806-4E41-E832-503F0D479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CCC243-54C7-4423-35A9-6B99BD1CA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0F046-0C8E-F5E7-354C-27433412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77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9524E-00D4-2910-5E60-6CC772F52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E9FDF-1A5C-E972-AB37-CA1FDFAFE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76473-297E-85FA-D4E9-730CA5F90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C2B85-12D2-8712-4EDD-8A1C40564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7108E-BCD0-365F-BE2D-E8F90312C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F8DC5-91C1-8C84-0694-6A79511E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825B7-07C1-65CA-89EF-722928A9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AC8848-472A-87BB-4077-CFA1FBA9A9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8D21EF-A0FD-4509-E52A-64DDBDC90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8D477-0712-24F8-B2DD-1F87A4FBB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5A0950-E4E9-9A13-56E8-FFDA20CD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0DC66-A267-2C12-A7A7-734D06561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3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88C21F-2F74-5257-B338-96C57B70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C0A56-1F3D-D026-A5EE-D8B28831D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63E75-96F6-54EF-2732-213A6A8231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96C782-F205-43EF-83A8-ACAC8C33CDC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1F0F-F288-E016-1651-C1CD24909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2C86B-814C-02A0-9A47-D15C45BD5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925095-BA39-40E8-9D89-3D3AE4D6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9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customXml" Target="../ink/ink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A76617A3-6671-A547-59E5-D4494A7F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1035" y="292425"/>
            <a:ext cx="7170749" cy="1221672"/>
          </a:xfrm>
        </p:spPr>
        <p:txBody>
          <a:bodyPr>
            <a:normAutofit fontScale="90000"/>
          </a:bodyPr>
          <a:lstStyle/>
          <a:p>
            <a:r>
              <a:rPr lang="en-US" dirty="0"/>
              <a:t>Noxious Weed Educational Gathering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30C2C6-9DDE-507C-62F1-FC9609CD1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1035" y="1833224"/>
            <a:ext cx="7090965" cy="1221672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What can we do to keep landscapes we cherish along the Smith and Missouri Rivers from being overrun by Noxious Weeds?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D95CEE-AAEF-5958-0A8C-59E3C99896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388" y="2982303"/>
            <a:ext cx="4476041" cy="33570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594908-0320-E4FE-1012-9F1ADAE66355}"/>
              </a:ext>
            </a:extLst>
          </p:cNvPr>
          <p:cNvSpPr txBox="1"/>
          <p:nvPr/>
        </p:nvSpPr>
        <p:spPr>
          <a:xfrm>
            <a:off x="8738894" y="5970002"/>
            <a:ext cx="2185535" cy="369332"/>
          </a:xfrm>
          <a:prstGeom prst="rect">
            <a:avLst/>
          </a:prstGeom>
          <a:solidFill>
            <a:schemeClr val="bg1">
              <a:alpha val="26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MTAGDRONES.Com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4B7B59-7590-EF12-2E91-DDAD4846FB21}"/>
              </a:ext>
            </a:extLst>
          </p:cNvPr>
          <p:cNvSpPr txBox="1"/>
          <p:nvPr/>
        </p:nvSpPr>
        <p:spPr>
          <a:xfrm>
            <a:off x="451282" y="6452811"/>
            <a:ext cx="1116068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Sponsored by UMOWA in collaboration with Chestnut Valley and Smith River Habitat Project weed cooperatives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8593EA-B771-1BF9-5D6E-EE1C7277EE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15523" y="921610"/>
            <a:ext cx="6191683" cy="46437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51F380-D18E-52F6-4B40-E44011C56087}"/>
              </a:ext>
            </a:extLst>
          </p:cNvPr>
          <p:cNvSpPr txBox="1"/>
          <p:nvPr/>
        </p:nvSpPr>
        <p:spPr>
          <a:xfrm>
            <a:off x="3216009" y="5995879"/>
            <a:ext cx="1583126" cy="369332"/>
          </a:xfrm>
          <a:prstGeom prst="rect">
            <a:avLst/>
          </a:prstGeom>
          <a:solidFill>
            <a:schemeClr val="bg1">
              <a:alpha val="46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 Weeda 4-26</a:t>
            </a:r>
          </a:p>
        </p:txBody>
      </p:sp>
    </p:spTree>
    <p:extLst>
      <p:ext uri="{BB962C8B-B14F-4D97-AF65-F5344CB8AC3E}">
        <p14:creationId xmlns:p14="http://schemas.microsoft.com/office/powerpoint/2010/main" val="2995464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B4C4-68E6-0812-DEB4-AD81C1147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Toadflax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0A9B1-668A-B520-452A-2570550C9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607" y="1428060"/>
            <a:ext cx="7987748" cy="525103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Yellow toadflax and Dalmatian toadflax are invasive perennials</a:t>
            </a:r>
          </a:p>
          <a:p>
            <a:r>
              <a:rPr lang="en-US" dirty="0"/>
              <a:t>Yellow toadflax has lance shaped, gray-green, 2 –inch long, stalkless leaves; pointed at both ends</a:t>
            </a:r>
          </a:p>
          <a:p>
            <a:r>
              <a:rPr lang="en-US" dirty="0"/>
              <a:t>Dalmatian toadflax broad heart- or egg- shaped leaves, often clasping the stem</a:t>
            </a:r>
          </a:p>
          <a:p>
            <a:r>
              <a:rPr lang="en-US" dirty="0"/>
              <a:t>Both have erect stems 7-35 inches tall, smooth, hairless, with branching in the upper half</a:t>
            </a:r>
          </a:p>
          <a:p>
            <a:r>
              <a:rPr lang="en-US" dirty="0"/>
              <a:t>Flowers yellow snapdragon-like, blooming June- fall</a:t>
            </a:r>
          </a:p>
          <a:p>
            <a:r>
              <a:rPr lang="en-US" dirty="0"/>
              <a:t>Seedpods are egg-shaped, containing numerous flat, winged seeds</a:t>
            </a:r>
          </a:p>
          <a:p>
            <a:r>
              <a:rPr lang="en-US" dirty="0"/>
              <a:t>Spread via seeds and creeping root fragments. Roots extend 4-10 feet deep and s10’ horizontally, both </a:t>
            </a:r>
            <a:r>
              <a:rPr lang="en-US" dirty="0" err="1"/>
              <a:t>toadflaxes</a:t>
            </a:r>
            <a:r>
              <a:rPr lang="en-US" dirty="0"/>
              <a:t> can regenerate from root fragments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9B8AD-0846-D2A7-EEEF-6F15AE9CE4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0534" y="178904"/>
            <a:ext cx="2554445" cy="4310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971DC7-2BEF-1C23-4EBB-382B59B893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9355" y="4501338"/>
            <a:ext cx="3265004" cy="2177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426606-B59A-2D3F-C4EB-6E3ACDF533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9355" y="4053578"/>
            <a:ext cx="1375777" cy="9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07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7D8A1-B219-3CD6-7C13-27841E499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Spotted Knapweed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5AF52-4F93-C8B0-451C-CC6DBCE7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722"/>
            <a:ext cx="7729330" cy="535963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Invasive perennial (3- 9 years), 2-5 feet tall, that forms dense stands</a:t>
            </a:r>
          </a:p>
          <a:p>
            <a:r>
              <a:rPr lang="en-US" dirty="0"/>
              <a:t>Has a stout taproot and hairy, rough stems that may appear woolly</a:t>
            </a:r>
          </a:p>
          <a:p>
            <a:r>
              <a:rPr lang="en-US" dirty="0"/>
              <a:t>In the first year forms a basal rosette of deeply lobed, grayish-green leaves; second year it produces erect, then  branched stems with smaller, less lobed leaves towards the top </a:t>
            </a:r>
          </a:p>
          <a:p>
            <a:r>
              <a:rPr lang="en-US" dirty="0"/>
              <a:t>Flower heads are solitary with pink to purple (occasionally white) thistle-like flowers; the bracts at the base have black-tipped, comb-like fringes, giving the flower a spotted appearance</a:t>
            </a:r>
          </a:p>
          <a:p>
            <a:r>
              <a:rPr lang="en-US" dirty="0"/>
              <a:t>Spotted knapweed reproduces exclusively by brownish, oval, ¼ inch long seeds, producing thousands per plant, which can remain viable for up to 7-8 years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F3323A-8C55-E06A-6189-C948072805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527" y="146648"/>
            <a:ext cx="2555455" cy="4157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23FA98-C465-B658-F01B-1828D70B94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681" y="4314826"/>
            <a:ext cx="3590301" cy="23965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6CC59D-1633-6CB1-7898-5165F87408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682" y="3428999"/>
            <a:ext cx="1667658" cy="1250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E929D0-53D2-2B6A-000D-757EDB8E00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001" y="136203"/>
            <a:ext cx="1393476" cy="18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73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7D615B-4780-61D3-327B-4CD3E41F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Integrated Pest Management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17A23C-E669-B2D0-6458-AEEC2E64D3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258" y="1865086"/>
            <a:ext cx="4687484" cy="40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0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9201150" cy="1325563"/>
          </a:xfrm>
        </p:spPr>
        <p:txBody>
          <a:bodyPr/>
          <a:lstStyle/>
          <a:p>
            <a:r>
              <a:rPr lang="en-US" b="1" dirty="0"/>
              <a:t>Integrated Pest/ Weed Management (IPM/IWM)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000" dirty="0"/>
              <a:t>A strategy to prevent and suppress pests with minimum impact on human health, the environment, and non-target organisms </a:t>
            </a:r>
            <a:r>
              <a:rPr lang="en-US" sz="1900" dirty="0"/>
              <a:t>-Steve Dreistadt- UC IPM</a:t>
            </a:r>
          </a:p>
          <a:p>
            <a:r>
              <a:rPr lang="en-US" sz="3000" dirty="0"/>
              <a:t>Focuses first on PREVENTING problems</a:t>
            </a:r>
          </a:p>
          <a:p>
            <a:r>
              <a:rPr lang="en-US" sz="3000" dirty="0"/>
              <a:t>Involves </a:t>
            </a:r>
          </a:p>
          <a:p>
            <a:pPr lvl="1"/>
            <a:r>
              <a:rPr lang="en-US" sz="2600" b="1" dirty="0"/>
              <a:t>Inspecting </a:t>
            </a:r>
            <a:r>
              <a:rPr lang="en-US" sz="2600" dirty="0"/>
              <a:t>areas thorough time, especially areas susceptible to- or recently treated for- weed invasion, </a:t>
            </a:r>
          </a:p>
          <a:p>
            <a:pPr lvl="1"/>
            <a:r>
              <a:rPr lang="en-US" sz="2600" b="1" dirty="0"/>
              <a:t>Identifying</a:t>
            </a:r>
            <a:r>
              <a:rPr lang="en-US" sz="2600" dirty="0"/>
              <a:t> weeds present, </a:t>
            </a:r>
            <a:r>
              <a:rPr lang="en-US" sz="2600" b="1" dirty="0"/>
              <a:t>Monitoring</a:t>
            </a:r>
            <a:r>
              <a:rPr lang="en-US" sz="2600" dirty="0"/>
              <a:t> the weeds, and </a:t>
            </a:r>
          </a:p>
          <a:p>
            <a:pPr lvl="1"/>
            <a:r>
              <a:rPr lang="en-US" sz="2600" dirty="0"/>
              <a:t>once the weeds are impacting management objectives- choosing </a:t>
            </a:r>
            <a:r>
              <a:rPr lang="en-US" sz="2600" b="1" dirty="0"/>
              <a:t>ONE or a COMBINATION of management Actions</a:t>
            </a:r>
            <a:r>
              <a:rPr lang="en-US" sz="2600" dirty="0"/>
              <a:t> to keep weed populations at acceptable levels, </a:t>
            </a:r>
          </a:p>
          <a:p>
            <a:pPr lvl="1"/>
            <a:r>
              <a:rPr lang="en-US" sz="2600" b="1" dirty="0"/>
              <a:t>Evaluate</a:t>
            </a:r>
            <a:r>
              <a:rPr lang="en-US" sz="2600" dirty="0"/>
              <a:t> management activity and adjust as necessary</a:t>
            </a:r>
          </a:p>
          <a:p>
            <a:r>
              <a:rPr lang="en-US" sz="3000" dirty="0"/>
              <a:t>First discussed in 1959 as a tactic to help reduce reliance on pesticides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148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1999" y="296266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/>
              <a:t>If/ When/ and How to Treat?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4"/>
            <a:ext cx="7076440" cy="47783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500" dirty="0"/>
              <a:t>Inspect- Identify- Monitor</a:t>
            </a:r>
          </a:p>
          <a:p>
            <a:pPr eaLnBrk="1" hangingPunct="1">
              <a:lnSpc>
                <a:spcPct val="90000"/>
              </a:lnSpc>
            </a:pPr>
            <a:r>
              <a:rPr lang="en-US" sz="3800" b="1" dirty="0"/>
              <a:t>Is Treatment Necessary?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dirty="0"/>
              <a:t>Type/ Scope/ Timing of Treatment Tactic(s)</a:t>
            </a:r>
          </a:p>
          <a:p>
            <a:pPr lvl="1"/>
            <a:r>
              <a:rPr lang="en-US" sz="3500" dirty="0"/>
              <a:t>Cultural</a:t>
            </a:r>
          </a:p>
          <a:p>
            <a:pPr lvl="1"/>
            <a:r>
              <a:rPr lang="en-US" sz="3500" dirty="0"/>
              <a:t>Physical</a:t>
            </a:r>
          </a:p>
          <a:p>
            <a:pPr lvl="1"/>
            <a:r>
              <a:rPr lang="en-US" sz="3500" dirty="0"/>
              <a:t>Biological</a:t>
            </a:r>
          </a:p>
          <a:p>
            <a:pPr lvl="1"/>
            <a:r>
              <a:rPr lang="en-US" sz="3500" dirty="0"/>
              <a:t>Pesticide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dirty="0"/>
              <a:t>Evaluating Treatment Effectiveness- Revising Treatment Strategy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2829D9-AD4B-9D4F-5339-59895C8D48E6}"/>
              </a:ext>
            </a:extLst>
          </p:cNvPr>
          <p:cNvSpPr txBox="1"/>
          <p:nvPr/>
        </p:nvSpPr>
        <p:spPr>
          <a:xfrm>
            <a:off x="8155795" y="5661876"/>
            <a:ext cx="34467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highlight>
                  <a:srgbClr val="00FF00"/>
                </a:highlight>
              </a:rPr>
              <a:t>PREVENTION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7C81A7-3BBA-EBC7-213C-FFF0B082ADF1}"/>
              </a:ext>
            </a:extLst>
          </p:cNvPr>
          <p:cNvGrpSpPr/>
          <p:nvPr/>
        </p:nvGrpSpPr>
        <p:grpSpPr>
          <a:xfrm>
            <a:off x="8155795" y="1263119"/>
            <a:ext cx="3551948" cy="4258134"/>
            <a:chOff x="8155795" y="1263119"/>
            <a:chExt cx="3551948" cy="425813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CB63925-7120-E74D-7C74-95AA419177B2}"/>
                </a:ext>
              </a:extLst>
            </p:cNvPr>
            <p:cNvSpPr txBox="1"/>
            <p:nvPr/>
          </p:nvSpPr>
          <p:spPr>
            <a:xfrm>
              <a:off x="8186980" y="4813367"/>
              <a:ext cx="18701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</a:rPr>
                <a:t>Cultural</a:t>
              </a:r>
              <a:r>
                <a:rPr lang="en-US" dirty="0">
                  <a:highlight>
                    <a:srgbClr val="FFFF00"/>
                  </a:highlight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C1A87A-25FF-DB53-6CF8-1BE7FAE14345}"/>
                </a:ext>
              </a:extLst>
            </p:cNvPr>
            <p:cNvSpPr txBox="1"/>
            <p:nvPr/>
          </p:nvSpPr>
          <p:spPr>
            <a:xfrm>
              <a:off x="8186980" y="3638135"/>
              <a:ext cx="18285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</a:rPr>
                <a:t>Physical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7FDC31-B5E1-B7DA-2C0C-1B54A13DC550}"/>
                </a:ext>
              </a:extLst>
            </p:cNvPr>
            <p:cNvSpPr txBox="1"/>
            <p:nvPr/>
          </p:nvSpPr>
          <p:spPr>
            <a:xfrm>
              <a:off x="8155795" y="2505995"/>
              <a:ext cx="21729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</a:rPr>
                <a:t>Biological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414466-F36E-1EFC-B347-66BCA55695D1}"/>
                </a:ext>
              </a:extLst>
            </p:cNvPr>
            <p:cNvSpPr txBox="1"/>
            <p:nvPr/>
          </p:nvSpPr>
          <p:spPr>
            <a:xfrm>
              <a:off x="8155795" y="1375633"/>
              <a:ext cx="20345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highlight>
                    <a:srgbClr val="FFFF00"/>
                  </a:highlight>
                </a:rPr>
                <a:t>Pesticide</a:t>
              </a:r>
            </a:p>
          </p:txBody>
        </p:sp>
        <p:sp>
          <p:nvSpPr>
            <p:cNvPr id="8" name="Right Bracket 7">
              <a:extLst>
                <a:ext uri="{FF2B5EF4-FFF2-40B4-BE49-F238E27FC236}">
                  <a16:creationId xmlns:a16="http://schemas.microsoft.com/office/drawing/2014/main" id="{4E16FBBF-A2A3-39B2-F0DE-1FEA2F3CB7EC}"/>
                </a:ext>
              </a:extLst>
            </p:cNvPr>
            <p:cNvSpPr/>
            <p:nvPr/>
          </p:nvSpPr>
          <p:spPr>
            <a:xfrm>
              <a:off x="10621209" y="1263119"/>
              <a:ext cx="323968" cy="4258134"/>
            </a:xfrm>
            <a:prstGeom prst="rightBracket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15C2ED-412A-3A0C-794C-27EAECD35BAA}"/>
                </a:ext>
              </a:extLst>
            </p:cNvPr>
            <p:cNvSpPr txBox="1"/>
            <p:nvPr/>
          </p:nvSpPr>
          <p:spPr>
            <a:xfrm rot="5400000">
              <a:off x="9435614" y="2946978"/>
              <a:ext cx="38363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Treatment Tactics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333E2F8-7D5E-311E-69FD-0C081420F976}"/>
                  </a:ext>
                </a:extLst>
              </p14:cNvPr>
              <p14:cNvContentPartPr/>
              <p14:nvPr/>
            </p14:nvContentPartPr>
            <p14:xfrm>
              <a:off x="6191667" y="1555472"/>
              <a:ext cx="1832760" cy="4899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333E2F8-7D5E-311E-69FD-0C081420F97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29027" y="1492472"/>
                <a:ext cx="1958400" cy="502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975BE32-73BE-360B-1532-E756A9F7ECCA}"/>
                  </a:ext>
                </a:extLst>
              </p14:cNvPr>
              <p14:cNvContentPartPr/>
              <p14:nvPr/>
            </p14:nvContentPartPr>
            <p14:xfrm>
              <a:off x="-1138653" y="4278872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975BE32-73BE-360B-1532-E756A9F7EC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201653" y="4216232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39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485775"/>
            <a:ext cx="7467600" cy="762000"/>
          </a:xfrm>
        </p:spPr>
        <p:txBody>
          <a:bodyPr/>
          <a:lstStyle/>
          <a:p>
            <a:pPr eaLnBrk="1" hangingPunct="1"/>
            <a:r>
              <a:rPr lang="en-US" b="1" dirty="0"/>
              <a:t>Cultural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90625" y="1400175"/>
            <a:ext cx="9629775" cy="478486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/>
              <a:t>A key component of prevention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Cultural treatments keep plants healthy (VIGOROUS), healthy plants can resist invasion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Cultural treatments include:      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Soil Care                      </a:t>
            </a:r>
          </a:p>
          <a:p>
            <a:pPr lvl="1"/>
            <a:r>
              <a:rPr lang="en-US" sz="3200" dirty="0">
                <a:highlight>
                  <a:srgbClr val="FFFF00"/>
                </a:highlight>
              </a:rPr>
              <a:t>Revegetating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Grazing</a:t>
            </a:r>
          </a:p>
          <a:p>
            <a:pPr lvl="1"/>
            <a:r>
              <a:rPr lang="en-US" sz="3200" dirty="0"/>
              <a:t>Sanitation</a:t>
            </a:r>
          </a:p>
          <a:p>
            <a:pPr lvl="1"/>
            <a:r>
              <a:rPr lang="en-US" sz="3200" dirty="0"/>
              <a:t>Minimizing disturbance</a:t>
            </a:r>
          </a:p>
          <a:p>
            <a:r>
              <a:rPr lang="en-US" sz="3200" dirty="0"/>
              <a:t>Works by making it tough for weeds to dominate- won’t see dead/ dying target weeds but will see more desirable vegetation and target weeds will be suppressed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8249" y="0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AF7ABD-8E7B-4708-97EA-A8D8EB83EA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974" y="2320993"/>
            <a:ext cx="4400550" cy="246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3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05327"/>
            <a:ext cx="8391525" cy="762000"/>
          </a:xfrm>
        </p:spPr>
        <p:txBody>
          <a:bodyPr/>
          <a:lstStyle/>
          <a:p>
            <a:pPr eaLnBrk="1" hangingPunct="1"/>
            <a:r>
              <a:rPr lang="en-US" b="1" dirty="0"/>
              <a:t>Physical/ Mechanical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571625"/>
            <a:ext cx="10229850" cy="2359819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200" dirty="0"/>
              <a:t>Another type of treatment that works preventatively</a:t>
            </a:r>
          </a:p>
          <a:p>
            <a:pPr eaLnBrk="1" hangingPunct="1"/>
            <a:r>
              <a:rPr lang="en-US" sz="3200" dirty="0"/>
              <a:t>Remove weeds, with hands or hoe</a:t>
            </a:r>
          </a:p>
          <a:p>
            <a:pPr eaLnBrk="1" hangingPunct="1"/>
            <a:r>
              <a:rPr lang="en-US" sz="3200" dirty="0"/>
              <a:t>Mow weeds to prevent flowering</a:t>
            </a:r>
          </a:p>
          <a:p>
            <a:pPr eaLnBrk="1" hangingPunct="1"/>
            <a:r>
              <a:rPr lang="en-US" sz="3200" dirty="0"/>
              <a:t>Remove flower heads to prevent seed set</a:t>
            </a:r>
          </a:p>
          <a:p>
            <a:pPr eaLnBrk="1" hangingPunct="1"/>
            <a:r>
              <a:rPr lang="en-US" sz="3200" dirty="0"/>
              <a:t>See results immediately; however, results may not last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9761" y="3824971"/>
            <a:ext cx="1844039" cy="276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brush hog">
            <a:extLst>
              <a:ext uri="{FF2B5EF4-FFF2-40B4-BE49-F238E27FC236}">
                <a16:creationId xmlns:a16="http://schemas.microsoft.com/office/drawing/2014/main" id="{D1393B28-6792-4E12-83A5-A4C36AC4D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838" y="4140041"/>
            <a:ext cx="43910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ulling weeds">
            <a:extLst>
              <a:ext uri="{FF2B5EF4-FFF2-40B4-BE49-F238E27FC236}">
                <a16:creationId xmlns:a16="http://schemas.microsoft.com/office/drawing/2014/main" id="{925A4FBA-2ABF-4DD6-AB92-4AB71286C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5402" y="4368641"/>
            <a:ext cx="401002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8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81075" y="664369"/>
            <a:ext cx="8324850" cy="762000"/>
          </a:xfrm>
        </p:spPr>
        <p:txBody>
          <a:bodyPr/>
          <a:lstStyle/>
          <a:p>
            <a:pPr eaLnBrk="1" hangingPunct="1"/>
            <a:r>
              <a:rPr lang="en-US" b="1" dirty="0"/>
              <a:t>Biological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981075" y="1670065"/>
            <a:ext cx="7938638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Use natural enemies, including the </a:t>
            </a:r>
            <a:r>
              <a:rPr lang="en-US" sz="2400" b="1" dirty="0"/>
              <a:t>host specific natural enemies in classical biocontrol</a:t>
            </a:r>
            <a:r>
              <a:rPr lang="en-US" sz="2400" dirty="0"/>
              <a:t>,  to keep weed populations suppressed</a:t>
            </a:r>
          </a:p>
          <a:p>
            <a:r>
              <a:rPr lang="en-US" sz="2400" dirty="0"/>
              <a:t>Results not readily apparent, works through time</a:t>
            </a:r>
          </a:p>
          <a:p>
            <a:r>
              <a:rPr lang="en-US" sz="2400" dirty="0"/>
              <a:t>Monitoring is key to recognizing success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9F516-DC8A-42E9-0DBE-6E84EDABD7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202" y="258792"/>
            <a:ext cx="3105511" cy="46582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1AA383-0551-6BF7-541F-58641C0A1E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287" y="3717670"/>
            <a:ext cx="5227607" cy="294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66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3696" y="391868"/>
            <a:ext cx="8353425" cy="762000"/>
          </a:xfrm>
        </p:spPr>
        <p:txBody>
          <a:bodyPr/>
          <a:lstStyle/>
          <a:p>
            <a:pPr eaLnBrk="1" hangingPunct="1"/>
            <a:r>
              <a:rPr lang="en-US" b="1" dirty="0"/>
              <a:t>Pesticides</a:t>
            </a:r>
            <a:r>
              <a:rPr lang="en-US" dirty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833440" y="1352794"/>
            <a:ext cx="6342612" cy="4351338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/>
              <a:t>Use of herbicides to directly control weeds</a:t>
            </a:r>
          </a:p>
          <a:p>
            <a:pPr eaLnBrk="1" hangingPunct="1"/>
            <a:r>
              <a:rPr lang="en-US" dirty="0"/>
              <a:t>Impact visible in days to weeks, but often must  be repeated as new weeds germinate or damaged weeds resprout</a:t>
            </a:r>
          </a:p>
          <a:p>
            <a:pPr eaLnBrk="1" hangingPunct="1"/>
            <a:r>
              <a:rPr lang="en-US" dirty="0"/>
              <a:t>Does not address underlying cause for landscape susceptibility to weeds</a:t>
            </a:r>
          </a:p>
          <a:p>
            <a:r>
              <a:rPr lang="en-US" dirty="0"/>
              <a:t>Needs to be done with careful consideration of potential non-target effects on desired plants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4E44AC-921F-4100-AF24-CB2AE3D412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385" y="267044"/>
            <a:ext cx="2521881" cy="32614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D7EECA-2D04-9CF7-134A-0A17547610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315" y="3627926"/>
            <a:ext cx="4514022" cy="300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41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0075"/>
            <a:ext cx="8382000" cy="762000"/>
          </a:xfrm>
        </p:spPr>
        <p:txBody>
          <a:bodyPr/>
          <a:lstStyle/>
          <a:p>
            <a:pPr eaLnBrk="1" hangingPunct="1"/>
            <a:r>
              <a:rPr lang="en-US" b="1" dirty="0"/>
              <a:t>Scope of Treatment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Monitoring efforts will help you define the extent of the weed problem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Treatment should be in line with weed problem, especially if using an herbicide that effects desired plant species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Spot treatments of individual weeds may be more effective than a blanket application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D8D361-5667-45FB-9910-29ED7F53C6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2951" y="166939"/>
            <a:ext cx="2417911" cy="1661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C3D4E6-8B3D-4EB8-AF39-2661136672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147" y="4880160"/>
            <a:ext cx="2782253" cy="17603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3C457C-EDB6-4928-8D6D-FF96A4DD3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684" y="4880159"/>
            <a:ext cx="4899836" cy="176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68300" y="228601"/>
            <a:ext cx="6300052" cy="10668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/>
              <a:t>What is a Weed?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9952" y="1533147"/>
            <a:ext cx="62484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“A plant out of place.”</a:t>
            </a:r>
            <a:r>
              <a:rPr lang="en-US" altLang="en-US" sz="1800" dirty="0"/>
              <a:t>-W.S. Blatchley (1912)</a:t>
            </a:r>
          </a:p>
          <a:p>
            <a:pPr eaLnBrk="1" hangingPunct="1"/>
            <a:r>
              <a:rPr lang="en-US" altLang="en-US" dirty="0"/>
              <a:t>“A plant whose virtues have not yet been discovered.” </a:t>
            </a:r>
            <a:r>
              <a:rPr lang="en-US" altLang="en-US" sz="1800" dirty="0"/>
              <a:t>–Ralph Waldo Emerson (1866)</a:t>
            </a:r>
          </a:p>
          <a:p>
            <a:pPr eaLnBrk="1" hangingPunct="1"/>
            <a:r>
              <a:rPr lang="en-US" altLang="en-US" dirty="0"/>
              <a:t>“Plants obstructing the activities of man.” </a:t>
            </a:r>
            <a:r>
              <a:rPr lang="en-US" altLang="en-US" sz="1800" dirty="0"/>
              <a:t>–Dr. John W. Consumptive (18</a:t>
            </a:r>
            <a:r>
              <a:rPr lang="en-US" altLang="en-US" sz="1800" baseline="30000" dirty="0"/>
              <a:t>th</a:t>
            </a:r>
            <a:r>
              <a:rPr lang="en-US" altLang="en-US" sz="1800" dirty="0"/>
              <a:t> Century)</a:t>
            </a:r>
          </a:p>
          <a:p>
            <a:pPr eaLnBrk="1" hangingPunct="1"/>
            <a:r>
              <a:rPr lang="en-US" altLang="en-US" dirty="0"/>
              <a:t>“A plant not valued for use or beauty, growing wild and rank, and regarded as cumbering the ground or hindering the growth of superior vegetation.”        </a:t>
            </a:r>
            <a:r>
              <a:rPr lang="en-US" altLang="en-US" sz="1800" dirty="0"/>
              <a:t>-William Shakespeare (~1600)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8CD5CC-EFCD-5786-B97F-C91033992B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04274" y="942975"/>
            <a:ext cx="6629400" cy="4972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2E62F7-0F35-DE83-F9A2-B88C0AE18469}"/>
              </a:ext>
            </a:extLst>
          </p:cNvPr>
          <p:cNvSpPr txBox="1"/>
          <p:nvPr/>
        </p:nvSpPr>
        <p:spPr>
          <a:xfrm>
            <a:off x="10113840" y="6374368"/>
            <a:ext cx="1891159" cy="369332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 RANDALL 2022</a:t>
            </a:r>
          </a:p>
        </p:txBody>
      </p:sp>
    </p:spTree>
    <p:extLst>
      <p:ext uri="{BB962C8B-B14F-4D97-AF65-F5344CB8AC3E}">
        <p14:creationId xmlns:p14="http://schemas.microsoft.com/office/powerpoint/2010/main" val="1159865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638" y="681037"/>
            <a:ext cx="8382000" cy="762000"/>
          </a:xfrm>
        </p:spPr>
        <p:txBody>
          <a:bodyPr/>
          <a:lstStyle/>
          <a:p>
            <a:pPr eaLnBrk="1" hangingPunct="1"/>
            <a:r>
              <a:rPr lang="en-US" b="1" dirty="0"/>
              <a:t>Timing of Treatment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000" dirty="0"/>
              <a:t>Treat when treatment will have an impact on weed, but before weed has caused unacceptable damage </a:t>
            </a:r>
          </a:p>
          <a:p>
            <a:r>
              <a:rPr lang="en-US" sz="3000" dirty="0"/>
              <a:t>Especially important for mechanical and herbicide treatments</a:t>
            </a:r>
          </a:p>
          <a:p>
            <a:pPr eaLnBrk="1" hangingPunct="1"/>
            <a:r>
              <a:rPr lang="en-US" sz="3000" dirty="0"/>
              <a:t>Need to be monitoring weeds and evaluating treatment effects</a:t>
            </a:r>
          </a:p>
          <a:p>
            <a:r>
              <a:rPr lang="en-US" sz="3000" dirty="0"/>
              <a:t>If mechanical or herbicide treatments are used, need to revisit and monitor the site to ensure the weed population has not rebounded- be prepared to re-treat if necessary</a:t>
            </a:r>
          </a:p>
          <a:p>
            <a:pPr eaLnBrk="1" hangingPunct="1"/>
            <a:r>
              <a:rPr lang="en-US" sz="3000" dirty="0"/>
              <a:t>If biocontrol agents are released, need to know if biocontrol agents are present on site (monitoring) and be prepared to re-release if populations are low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10A04F-21A8-47A8-8090-D59321B7F4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087" y="96862"/>
            <a:ext cx="2243713" cy="172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7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24132" y="145722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/>
              <a:t>Evaluating Effectiveness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43024"/>
            <a:ext cx="6395720" cy="536925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dirty="0"/>
              <a:t>After treatment, you should be able to answer the question </a:t>
            </a:r>
          </a:p>
          <a:p>
            <a:pPr marL="0" indent="0" algn="ctr">
              <a:buNone/>
            </a:pPr>
            <a:r>
              <a:rPr lang="en-US" sz="4400" dirty="0"/>
              <a:t>“Did it work?”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/>
              <a:t>Post treatment monitoring is key to IPM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/>
              <a:t>If treatment strategy did not achieve its goals, why not?</a:t>
            </a:r>
          </a:p>
          <a:p>
            <a:pPr lvl="1"/>
            <a:r>
              <a:rPr lang="en-US" sz="2600" dirty="0"/>
              <a:t>Did weeds come back from a seedbank? </a:t>
            </a:r>
          </a:p>
          <a:p>
            <a:pPr lvl="1"/>
            <a:r>
              <a:rPr lang="en-US" sz="2600" dirty="0"/>
              <a:t>Did biocontrol agents fail to establish on site? </a:t>
            </a:r>
          </a:p>
          <a:p>
            <a:r>
              <a:rPr lang="en-US" sz="3000" dirty="0"/>
              <a:t>How can you revise the treatment strategy to achieve a better result?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/>
              <a:t>WHAT COMES NEXT?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CE6164-CB0E-4153-BD60-B5A779C000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338" y="0"/>
            <a:ext cx="4560203" cy="671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227EB-6A00-1918-30E0-B86136D5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Houndstongue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8ECE0-03B5-E127-AD4E-5C9E6121F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34" y="1571625"/>
            <a:ext cx="7789333" cy="435133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Non-native, invasive, and poisonous weed- toxic to livestock</a:t>
            </a:r>
            <a:r>
              <a:rPr lang="en-US" dirty="0"/>
              <a:t>, containing </a:t>
            </a:r>
            <a:r>
              <a:rPr lang="en-US" b="1" dirty="0"/>
              <a:t>pyrrolizidine alkaloids</a:t>
            </a:r>
            <a:r>
              <a:rPr lang="en-US" dirty="0"/>
              <a:t> that damage the liver</a:t>
            </a:r>
          </a:p>
          <a:p>
            <a:r>
              <a:rPr lang="en-US" b="1" dirty="0"/>
              <a:t>Biennial or short-lived perennial</a:t>
            </a:r>
            <a:r>
              <a:rPr lang="en-US" dirty="0"/>
              <a:t>; rosettes in the first year, then a tall (1–4 ft) erect stem in the second </a:t>
            </a:r>
          </a:p>
          <a:p>
            <a:r>
              <a:rPr lang="en-US" b="1" dirty="0"/>
              <a:t>Leaves:</a:t>
            </a:r>
            <a:r>
              <a:rPr lang="en-US" dirty="0"/>
              <a:t> Alternate, lance- to oblong-shaped, 1–12 in long, 1–3 in wide, sharply pointed, hairy, and often dusty </a:t>
            </a:r>
          </a:p>
          <a:p>
            <a:r>
              <a:rPr lang="en-US" b="1" dirty="0"/>
              <a:t>Flowers:</a:t>
            </a:r>
            <a:r>
              <a:rPr lang="en-US" dirty="0"/>
              <a:t> Reddish-purple (sometimes white), drooping from dense panicles; 5 rounded petals with long white hairs</a:t>
            </a:r>
          </a:p>
          <a:p>
            <a:r>
              <a:rPr lang="en-US" b="1" dirty="0"/>
              <a:t>Seeds:</a:t>
            </a:r>
            <a:r>
              <a:rPr lang="en-US" dirty="0"/>
              <a:t> Barbed nutlets (0.5 in long) that cling to fur, wool, and clothing, earning names like “beggar’s lice” and “sheep bur”</a:t>
            </a:r>
          </a:p>
          <a:p>
            <a:r>
              <a:rPr lang="en-US" b="1" dirty="0"/>
              <a:t>Root system:</a:t>
            </a:r>
            <a:r>
              <a:rPr lang="en-US" dirty="0"/>
              <a:t> Thick, dark, woody taproot up to 3–4 ft deep </a:t>
            </a:r>
          </a:p>
          <a:p>
            <a:r>
              <a:rPr lang="en-US" b="1" dirty="0"/>
              <a:t>Reproduction:</a:t>
            </a:r>
            <a:r>
              <a:rPr lang="en-US" dirty="0"/>
              <a:t> Seed-only reproduction; each plant can produce up to 2,000 seeds, viable for 2–3 years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D054F-18F3-2478-A9FE-2168365EA4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5120" y="145471"/>
            <a:ext cx="2686436" cy="40296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D2ECCC-8A44-B061-A428-78EB1557F4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3336" y="4175125"/>
            <a:ext cx="3408219" cy="25561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AAD8DA-41FC-FFC6-B912-83550DE057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01977" y="2953034"/>
            <a:ext cx="1806286" cy="144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76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98B6-7FFF-749D-D814-6E87F050D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4" y="322791"/>
            <a:ext cx="10515600" cy="1325563"/>
          </a:xfrm>
        </p:spPr>
        <p:txBody>
          <a:bodyPr/>
          <a:lstStyle/>
          <a:p>
            <a:r>
              <a:rPr lang="en-US" b="1" dirty="0"/>
              <a:t>Biocontrol from Across the Border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DE47E-6599-29A1-2A07-10CE39D8A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/>
              <a:t>Mogulones</a:t>
            </a:r>
            <a:r>
              <a:rPr lang="en-US" i="1" dirty="0"/>
              <a:t> crucifer </a:t>
            </a:r>
            <a:r>
              <a:rPr lang="en-US" dirty="0"/>
              <a:t>(Coleoptera: Curculionidae) is a European, root-feeding weevil that is not native to the United States</a:t>
            </a:r>
          </a:p>
          <a:p>
            <a:r>
              <a:rPr lang="en-US" dirty="0"/>
              <a:t>Canada began releasing </a:t>
            </a:r>
            <a:r>
              <a:rPr lang="en-US" i="1" dirty="0" err="1"/>
              <a:t>Mogulones</a:t>
            </a:r>
            <a:r>
              <a:rPr lang="en-US" i="1" dirty="0"/>
              <a:t> crucifer </a:t>
            </a:r>
            <a:r>
              <a:rPr lang="en-US" dirty="0"/>
              <a:t>as a biological control agent for </a:t>
            </a:r>
            <a:r>
              <a:rPr lang="en-US" dirty="0" err="1"/>
              <a:t>houndstongue</a:t>
            </a:r>
            <a:r>
              <a:rPr lang="en-US" dirty="0"/>
              <a:t> in 1997; however, because these weevils may feed on federally protected and non-targeted plants in environmentally sensitive areas of the United States, releasing them here could have serious ecological repercussions and is PROHIBITED</a:t>
            </a:r>
          </a:p>
          <a:p>
            <a:r>
              <a:rPr lang="en-US" dirty="0"/>
              <a:t>The weevils are crossing the Canada/ U.S. border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5AB148-75D8-91CE-6E02-D447A891C3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9780" y="127000"/>
            <a:ext cx="1515841" cy="182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22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A2E0E6-ACB5-3F2F-E970-DE9312530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80" y="132772"/>
            <a:ext cx="11265687" cy="593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6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219DBF-2AA2-6935-4278-1EEF92907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30" y="241137"/>
            <a:ext cx="11448503" cy="618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75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B51514-E8B8-A097-7DCD-4CC8FD8C1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3" y="698649"/>
            <a:ext cx="11700933" cy="487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34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4D8178-AC2E-5734-EA43-59E6C00DD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00826"/>
            <a:ext cx="7315200" cy="688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3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98BD5F-8658-2907-3913-785018CD07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616" y="128383"/>
            <a:ext cx="7944767" cy="66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7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4"/>
          <p:cNvSpPr>
            <a:spLocks noGrp="1"/>
          </p:cNvSpPr>
          <p:nvPr>
            <p:ph type="title" idx="4294967295"/>
          </p:nvPr>
        </p:nvSpPr>
        <p:spPr>
          <a:xfrm>
            <a:off x="373224" y="206346"/>
            <a:ext cx="859155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Noxious vs. Obnoxious Weeds</a:t>
            </a:r>
          </a:p>
        </p:txBody>
      </p:sp>
      <p:sp>
        <p:nvSpPr>
          <p:cNvPr id="4099" name="Content Placeholder 5"/>
          <p:cNvSpPr>
            <a:spLocks noGrp="1"/>
          </p:cNvSpPr>
          <p:nvPr>
            <p:ph idx="4294967295"/>
          </p:nvPr>
        </p:nvSpPr>
        <p:spPr>
          <a:xfrm>
            <a:off x="932695" y="1273146"/>
            <a:ext cx="54864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Noxious weeds are designated by a regulatory agency- and by law land managers / owners must manage these plants</a:t>
            </a:r>
          </a:p>
          <a:p>
            <a:pPr eaLnBrk="1" hangingPunct="1"/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Obnoxious weeds are plants which can invade a site, but which are not considered enough of a threat to merit regulation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FEB2E-1AC0-BDA0-7917-EB2F3789B0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387" y="2697417"/>
            <a:ext cx="2217612" cy="731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D0FDC4-622A-6D10-DE8D-4E8AF6790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742" y="1219200"/>
            <a:ext cx="2371725" cy="236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AC1D4-ABB6-83E7-44EE-7265912B735B}"/>
              </a:ext>
            </a:extLst>
          </p:cNvPr>
          <p:cNvSpPr txBox="1"/>
          <p:nvPr/>
        </p:nvSpPr>
        <p:spPr>
          <a:xfrm>
            <a:off x="10686467" y="1523137"/>
            <a:ext cx="12661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Yellow</a:t>
            </a:r>
          </a:p>
          <a:p>
            <a:r>
              <a:rPr lang="en-US" dirty="0"/>
              <a:t>Starthistle</a:t>
            </a:r>
          </a:p>
          <a:p>
            <a:r>
              <a:rPr lang="en-US" dirty="0"/>
              <a:t>MT 1A  Nox</a:t>
            </a:r>
          </a:p>
          <a:p>
            <a:r>
              <a:rPr lang="en-US" dirty="0"/>
              <a:t>Weed</a:t>
            </a:r>
          </a:p>
          <a:p>
            <a:r>
              <a:rPr lang="en-US" dirty="0"/>
              <a:t>CABI.org</a:t>
            </a:r>
          </a:p>
          <a:p>
            <a:r>
              <a:rPr lang="en-US" dirty="0"/>
              <a:t>image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84F8BC-F0B9-ED5F-3B89-136AD5DAE00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700" y="3794790"/>
            <a:ext cx="3161807" cy="23046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9F3F15-5083-0025-0E8F-8038EBCB0DC8}"/>
              </a:ext>
            </a:extLst>
          </p:cNvPr>
          <p:cNvSpPr txBox="1"/>
          <p:nvPr/>
        </p:nvSpPr>
        <p:spPr>
          <a:xfrm>
            <a:off x="7174934" y="6128175"/>
            <a:ext cx="4651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Dandelion- Obnoxious Weed- PIXABAY image</a:t>
            </a:r>
          </a:p>
        </p:txBody>
      </p:sp>
    </p:spTree>
    <p:extLst>
      <p:ext uri="{BB962C8B-B14F-4D97-AF65-F5344CB8AC3E}">
        <p14:creationId xmlns:p14="http://schemas.microsoft.com/office/powerpoint/2010/main" val="415960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10548" y="160336"/>
            <a:ext cx="7378959" cy="1143000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en-US" b="1" dirty="0"/>
              <a:t>Why Manage Noxious Weeds?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1"/>
            <a:ext cx="8458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Noxious weeds have the potential to: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altLang="en-US" dirty="0"/>
              <a:t>Destroy wildlife habitat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altLang="en-US" dirty="0"/>
              <a:t>Reduce recreation opportunities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altLang="en-US" dirty="0"/>
              <a:t>Displace threatened and endangered species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altLang="en-US" dirty="0"/>
              <a:t>Reduce plant and animal diversity</a:t>
            </a:r>
          </a:p>
          <a:p>
            <a:pPr lvl="1">
              <a:spcBef>
                <a:spcPct val="20000"/>
              </a:spcBef>
            </a:pPr>
            <a:r>
              <a:rPr lang="en-US" altLang="en-US" dirty="0"/>
              <a:t>Disrupt waterfowl and migratory bird flight patterns and nesting habitats</a:t>
            </a:r>
          </a:p>
          <a:p>
            <a:pPr lvl="1">
              <a:spcBef>
                <a:spcPct val="20000"/>
              </a:spcBef>
            </a:pPr>
            <a:r>
              <a:rPr lang="en-US" altLang="en-US" dirty="0"/>
              <a:t> Cost millions of dollars in treatment and loss of productivity to private landowners</a:t>
            </a:r>
          </a:p>
          <a:p>
            <a:pPr lvl="1" eaLnBrk="1" hangingPunct="1">
              <a:buFont typeface="Arial" pitchFamily="34" charset="0"/>
              <a:buChar char="•"/>
            </a:pPr>
            <a:endParaRPr lang="en-US" altLang="en-US" sz="2200" dirty="0"/>
          </a:p>
          <a:p>
            <a:pPr lvl="1" eaLnBrk="1" hangingPunct="1"/>
            <a:endParaRPr lang="en-US" altLang="en-US" dirty="0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066800" y="5534561"/>
            <a:ext cx="10058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>
              <a:spcBef>
                <a:spcPct val="20000"/>
              </a:spcBef>
            </a:pPr>
            <a:r>
              <a:rPr lang="en-US" altLang="en-US" sz="4400" b="1" dirty="0">
                <a:latin typeface="+mn-lt"/>
              </a:rPr>
              <a:t>Managing Noxious Weeds is the Law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7EB3CB-80C5-0AFD-2B25-CCDE40A8A5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7655" y="73153"/>
            <a:ext cx="3389725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5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ABC26D-3541-575E-9555-9D0E7490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Montana Dept of Agriculture Noxious Weeds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1EEE-736D-1D33-E4E3-C31F5C0FCD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525779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Priority 1A- </a:t>
            </a:r>
            <a:r>
              <a:rPr lang="en-US" dirty="0"/>
              <a:t>not present or have a very limited presence in MT; yellow starthistle, dyer’s woad, common reed, </a:t>
            </a:r>
            <a:r>
              <a:rPr lang="en-US" dirty="0" err="1">
                <a:highlight>
                  <a:srgbClr val="FFFF00"/>
                </a:highlight>
              </a:rPr>
              <a:t>medusahead</a:t>
            </a:r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dirty="0"/>
              <a:t>Management criteria will require eradication if detected, education, and prevention</a:t>
            </a:r>
          </a:p>
          <a:p>
            <a:r>
              <a:rPr lang="en-US" b="1" dirty="0"/>
              <a:t>Priority 1B- </a:t>
            </a:r>
            <a:r>
              <a:rPr lang="en-US" dirty="0"/>
              <a:t>limited presence in MT; knotweeds, </a:t>
            </a:r>
            <a:r>
              <a:rPr lang="en-US" dirty="0">
                <a:highlight>
                  <a:srgbClr val="FF00FF"/>
                </a:highlight>
              </a:rPr>
              <a:t>purple loosestrife</a:t>
            </a:r>
            <a:r>
              <a:rPr lang="en-US" dirty="0"/>
              <a:t>, rush </a:t>
            </a:r>
            <a:r>
              <a:rPr lang="en-US" dirty="0" err="1"/>
              <a:t>skeletonweed</a:t>
            </a:r>
            <a:r>
              <a:rPr lang="en-US" dirty="0"/>
              <a:t>, Scotch broom, blueweed</a:t>
            </a:r>
          </a:p>
          <a:p>
            <a:pPr marL="0" indent="0">
              <a:buNone/>
            </a:pPr>
            <a:r>
              <a:rPr lang="en-US" dirty="0"/>
              <a:t>Management criteria will require eradication or containment and education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89D84A-AFFB-89BB-0978-CC4EC8AF7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2" y="1487619"/>
            <a:ext cx="5384800" cy="4983161"/>
          </a:xfrm>
        </p:spPr>
        <p:txBody>
          <a:bodyPr>
            <a:noAutofit/>
          </a:bodyPr>
          <a:lstStyle/>
          <a:p>
            <a:r>
              <a:rPr lang="en-US" sz="2400" b="1" dirty="0"/>
              <a:t>Priority 2A- </a:t>
            </a:r>
            <a:r>
              <a:rPr lang="en-US" sz="2400" dirty="0"/>
              <a:t>common in isolated areas of MT. Management criteria will require eradication or containment where less abundant. Management shall be prioritized by local weed districts</a:t>
            </a:r>
          </a:p>
          <a:p>
            <a:r>
              <a:rPr lang="en-US" sz="2400" b="1" dirty="0"/>
              <a:t>Priority 2B- </a:t>
            </a:r>
            <a:r>
              <a:rPr lang="en-US" sz="2400" dirty="0"/>
              <a:t>abundant in MT and widespread in many counties. Management criteria will require eradication or containment where less abundant. Management shall be prioritized by local weed districts</a:t>
            </a:r>
          </a:p>
          <a:p>
            <a:r>
              <a:rPr lang="en-US" sz="2400" b="1" dirty="0"/>
              <a:t>Priority 3- </a:t>
            </a:r>
            <a:r>
              <a:rPr lang="en-US" sz="2400" dirty="0"/>
              <a:t>NOT NOXIOUS- but Regulated- can have significant negative impacts, e.g. </a:t>
            </a:r>
            <a:r>
              <a:rPr lang="en-US" sz="2400" dirty="0">
                <a:highlight>
                  <a:srgbClr val="FFFF00"/>
                </a:highlight>
              </a:rPr>
              <a:t>cheatgrass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113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928DA5-0AF9-0E4F-9396-E6BF6B68C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2" y="76372"/>
            <a:ext cx="12014430" cy="1325563"/>
          </a:xfrm>
        </p:spPr>
        <p:txBody>
          <a:bodyPr/>
          <a:lstStyle/>
          <a:p>
            <a:r>
              <a:rPr lang="en-US" b="1" dirty="0"/>
              <a:t>Five MT Noxious Weeds: Smith and Missouri River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E03319-3A2B-1652-D3F5-54136F3CA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082" y="1407419"/>
            <a:ext cx="2550287" cy="43135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A0C6AC-AAF8-971C-0AA0-8D259B5806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6930" y="1401935"/>
            <a:ext cx="2550288" cy="43373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660947-D197-1E78-77C8-5B1DD5C5248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5004" y="2444230"/>
            <a:ext cx="2550288" cy="43373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A608D5-1788-4FDA-EF5F-FA747455E0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90780" y="1260300"/>
            <a:ext cx="2661561" cy="43373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900492-4917-67EF-AABC-4A3F67A2B0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7"/>
          <a:stretch>
            <a:fillRect/>
          </a:stretch>
        </p:blipFill>
        <p:spPr>
          <a:xfrm>
            <a:off x="6988855" y="2468043"/>
            <a:ext cx="2550289" cy="431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29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7ACE-8DBE-76A5-D9B6-3D932799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Leafy Spurge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4464D-C0C3-E554-E3ED-060F2D9B0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94443" cy="4351338"/>
          </a:xfrm>
        </p:spPr>
        <p:txBody>
          <a:bodyPr/>
          <a:lstStyle/>
          <a:p>
            <a:r>
              <a:rPr lang="en-US" dirty="0"/>
              <a:t>Perennial known for aggressive growth, extensive root system, and toxic milky sap</a:t>
            </a:r>
          </a:p>
          <a:p>
            <a:r>
              <a:rPr lang="en-US" dirty="0"/>
              <a:t>1-4’ tall, narrow leaves, yellow-green bracts mistaken for flowers</a:t>
            </a:r>
          </a:p>
          <a:p>
            <a:r>
              <a:rPr lang="en-US" dirty="0"/>
              <a:t>Reproduces vegetatively through crown and root buds, or by seeds – up to 140 seeds per stem that can be ejected 15’ from parent plant.</a:t>
            </a:r>
          </a:p>
          <a:p>
            <a:r>
              <a:rPr lang="en-US" dirty="0"/>
              <a:t>Seeds viable up to 10 years; roots can extend 15-30’ deep and 15’ wide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6847C0-D138-B783-ED35-6564C3D5D6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2643" y="99495"/>
            <a:ext cx="4299138" cy="39862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7700D1-BA8B-6461-E790-B80F46141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702" y="4220645"/>
            <a:ext cx="3867460" cy="25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55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93805-7CC8-7C76-7D15-60F1C723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Whitetop (Hoary Cress)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5BC5D-8821-E5A5-1FCE-3B6AD580E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626"/>
            <a:ext cx="7836797" cy="4962249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Deep rooted perennial invasive mustard weed up to 2’ tall</a:t>
            </a:r>
          </a:p>
          <a:p>
            <a:r>
              <a:rPr lang="en-US" sz="3000" dirty="0"/>
              <a:t>Leaves lance-shaped, grayish-blue; basal leaves form a rosette</a:t>
            </a:r>
          </a:p>
          <a:p>
            <a:r>
              <a:rPr lang="en-US" sz="3000" dirty="0"/>
              <a:t>Dense clusters of small white flowers with 4 petals bloom late spring/ early summer (may bloom again late summer/ fall)</a:t>
            </a:r>
          </a:p>
          <a:p>
            <a:r>
              <a:rPr lang="en-US" sz="3000" dirty="0"/>
              <a:t>Seeds inflated, heart shaped pods; each stem can produce 1,200-4,800 seeds- viable 3-4 years</a:t>
            </a:r>
          </a:p>
          <a:p>
            <a:r>
              <a:rPr lang="en-US" sz="3000" dirty="0"/>
              <a:t>Deep roots with extensive rhizomes spreading 12-30 feet</a:t>
            </a:r>
          </a:p>
          <a:p>
            <a:r>
              <a:rPr lang="en-US" sz="3000" dirty="0"/>
              <a:t>Contains glucosinolates toxic to cattle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B5836-C04C-30F7-B213-0811A0A7D27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078" y="213107"/>
            <a:ext cx="2400093" cy="4072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FE8592-C9D2-96CD-0B9E-98BA041DAD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4997" y="4419981"/>
            <a:ext cx="3346174" cy="2224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F3AB6C-32BB-2D53-71FA-7B58BF4E9E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4998" y="3008161"/>
            <a:ext cx="1680924" cy="134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9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851A-07BA-D232-570B-73D45C107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Canada Thistle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9CDEF-7825-A77A-D495-52ED19D5E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51722"/>
            <a:ext cx="7510669" cy="528761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1-5’ tall perennial broadleaf weed with upright, grooved smooth or slightly hairy stems</a:t>
            </a:r>
          </a:p>
          <a:p>
            <a:r>
              <a:rPr lang="en-US" dirty="0"/>
              <a:t>Leaves oblong to spear-shaped, spiny along the edges, and covered with short bristly hairs</a:t>
            </a:r>
          </a:p>
          <a:p>
            <a:r>
              <a:rPr lang="en-US" dirty="0"/>
              <a:t>Flowers purple, pink, or occasionally white, mid summer to early fall</a:t>
            </a:r>
          </a:p>
          <a:p>
            <a:r>
              <a:rPr lang="en-US" dirty="0"/>
              <a:t>Spreads through seeds and vegetative root growth; each plant can produce 1,500-5,300 seeds with pappus. Seeds stay viable up to 20-30 years.</a:t>
            </a:r>
          </a:p>
          <a:p>
            <a:r>
              <a:rPr lang="en-US" dirty="0"/>
              <a:t>Seedlings form a basal rosette before elongating</a:t>
            </a:r>
          </a:p>
          <a:p>
            <a:r>
              <a:rPr lang="en-US" dirty="0"/>
              <a:t>Root system extensive, growing up to 6’ deep and 15 feet horizontally, with rhizomes capable of producing new shoots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9763E-E54B-5D79-4BA7-35EAFBE6E0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689" y="114417"/>
            <a:ext cx="2328469" cy="3960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17D85D-3048-942B-82AB-562979B455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407" y="4268972"/>
            <a:ext cx="3461751" cy="24746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27D2E2-6838-7DA8-528D-C9D86F9F8C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87408" y="114417"/>
            <a:ext cx="1366744" cy="22610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030B09-006E-7271-8224-ED3E735B1B3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407" y="3005848"/>
            <a:ext cx="1941234" cy="145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16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1709</Words>
  <Application>Microsoft Office PowerPoint</Application>
  <PresentationFormat>Widescreen</PresentationFormat>
  <Paragraphs>158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Wingdings</vt:lpstr>
      <vt:lpstr>Office Theme</vt:lpstr>
      <vt:lpstr>Noxious Weed Educational Gathering</vt:lpstr>
      <vt:lpstr>What is a Weed?</vt:lpstr>
      <vt:lpstr>Noxious vs. Obnoxious Weeds</vt:lpstr>
      <vt:lpstr>Why Manage Noxious Weeds?</vt:lpstr>
      <vt:lpstr>Montana Dept of Agriculture Noxious Weeds</vt:lpstr>
      <vt:lpstr>Five MT Noxious Weeds: Smith and Missouri River</vt:lpstr>
      <vt:lpstr>Leafy Spurge </vt:lpstr>
      <vt:lpstr>Whitetop (Hoary Cress)</vt:lpstr>
      <vt:lpstr>Canada Thistle</vt:lpstr>
      <vt:lpstr>Toadflax</vt:lpstr>
      <vt:lpstr>Spotted Knapweed</vt:lpstr>
      <vt:lpstr>Integrated Pest Management</vt:lpstr>
      <vt:lpstr>Integrated Pest/ Weed Management (IPM/IWM) </vt:lpstr>
      <vt:lpstr>If/ When/ and How to Treat?</vt:lpstr>
      <vt:lpstr>Cultural</vt:lpstr>
      <vt:lpstr>Physical/ Mechanical </vt:lpstr>
      <vt:lpstr>Biological</vt:lpstr>
      <vt:lpstr>Pesticides </vt:lpstr>
      <vt:lpstr>Scope of Treatment</vt:lpstr>
      <vt:lpstr>Timing of Treatment</vt:lpstr>
      <vt:lpstr>Evaluating Effectiveness</vt:lpstr>
      <vt:lpstr>Houndstongue</vt:lpstr>
      <vt:lpstr>Biocontrol from Across the Border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 Randall</dc:creator>
  <cp:lastModifiedBy>Sherry Meador</cp:lastModifiedBy>
  <cp:revision>3</cp:revision>
  <dcterms:created xsi:type="dcterms:W3CDTF">2026-04-30T01:34:23Z</dcterms:created>
  <dcterms:modified xsi:type="dcterms:W3CDTF">2026-08-15T23:07:12Z</dcterms:modified>
</cp:coreProperties>
</file>